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4">
  <p:sldMasterIdLst>
    <p:sldMasterId id="2147483648" r:id="rId2"/>
  </p:sldMasterIdLst>
  <p:notesMasterIdLst>
    <p:notesMasterId r:id="rId71"/>
  </p:notesMasterIdLst>
  <p:handoutMasterIdLst>
    <p:handoutMasterId r:id="rId72"/>
  </p:handoutMasterIdLst>
  <p:sldIdLst>
    <p:sldId id="334" r:id="rId3"/>
    <p:sldId id="374" r:id="rId4"/>
    <p:sldId id="375" r:id="rId5"/>
    <p:sldId id="514" r:id="rId6"/>
    <p:sldId id="439" r:id="rId7"/>
    <p:sldId id="404" r:id="rId8"/>
    <p:sldId id="515" r:id="rId9"/>
    <p:sldId id="447" r:id="rId10"/>
    <p:sldId id="478" r:id="rId11"/>
    <p:sldId id="437" r:id="rId12"/>
    <p:sldId id="508" r:id="rId13"/>
    <p:sldId id="516" r:id="rId14"/>
    <p:sldId id="462" r:id="rId15"/>
    <p:sldId id="359" r:id="rId16"/>
    <p:sldId id="509" r:id="rId17"/>
    <p:sldId id="464" r:id="rId18"/>
    <p:sldId id="510" r:id="rId19"/>
    <p:sldId id="499" r:id="rId20"/>
    <p:sldId id="450" r:id="rId21"/>
    <p:sldId id="511" r:id="rId22"/>
    <p:sldId id="512" r:id="rId23"/>
    <p:sldId id="455" r:id="rId24"/>
    <p:sldId id="513" r:id="rId25"/>
    <p:sldId id="451" r:id="rId26"/>
    <p:sldId id="518" r:id="rId27"/>
    <p:sldId id="517" r:id="rId28"/>
    <p:sldId id="519" r:id="rId29"/>
    <p:sldId id="491" r:id="rId30"/>
    <p:sldId id="547" r:id="rId31"/>
    <p:sldId id="452" r:id="rId32"/>
    <p:sldId id="521" r:id="rId33"/>
    <p:sldId id="458" r:id="rId34"/>
    <p:sldId id="522" r:id="rId35"/>
    <p:sldId id="523" r:id="rId36"/>
    <p:sldId id="465" r:id="rId37"/>
    <p:sldId id="524" r:id="rId38"/>
    <p:sldId id="474" r:id="rId39"/>
    <p:sldId id="525" r:id="rId40"/>
    <p:sldId id="526" r:id="rId41"/>
    <p:sldId id="466" r:id="rId42"/>
    <p:sldId id="527" r:id="rId43"/>
    <p:sldId id="477" r:id="rId44"/>
    <p:sldId id="528" r:id="rId45"/>
    <p:sldId id="529" r:id="rId46"/>
    <p:sldId id="467" r:id="rId47"/>
    <p:sldId id="530" r:id="rId48"/>
    <p:sldId id="531" r:id="rId49"/>
    <p:sldId id="532" r:id="rId50"/>
    <p:sldId id="468" r:id="rId51"/>
    <p:sldId id="533" r:id="rId52"/>
    <p:sldId id="534" r:id="rId53"/>
    <p:sldId id="535" r:id="rId54"/>
    <p:sldId id="469" r:id="rId55"/>
    <p:sldId id="488" r:id="rId56"/>
    <p:sldId id="537" r:id="rId57"/>
    <p:sldId id="538" r:id="rId58"/>
    <p:sldId id="470" r:id="rId59"/>
    <p:sldId id="539" r:id="rId60"/>
    <p:sldId id="540" r:id="rId61"/>
    <p:sldId id="541" r:id="rId62"/>
    <p:sldId id="471" r:id="rId63"/>
    <p:sldId id="542" r:id="rId64"/>
    <p:sldId id="543" r:id="rId65"/>
    <p:sldId id="544" r:id="rId66"/>
    <p:sldId id="472" r:id="rId67"/>
    <p:sldId id="545" r:id="rId68"/>
    <p:sldId id="546" r:id="rId69"/>
    <p:sldId id="422" r:id="rId70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0D8E8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F81BD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F81BD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69CF1AB2-1976-4502-BF36-3FF5EA218861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DF4"/>
          </a:solidFill>
        </a:fill>
      </a:tcStyle>
    </a:wholeTbl>
    <a:band1H>
      <a:tcStyle>
        <a:tcBdr/>
        <a:fill>
          <a:solidFill>
            <a:srgbClr val="D0D8E8"/>
          </a:solidFill>
        </a:fill>
      </a:tcStyle>
    </a:band1H>
    <a:band1V>
      <a:tcStyle>
        <a:tcBdr/>
        <a:fill>
          <a:solidFill>
            <a:srgbClr val="D0D8E8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9EDF4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E9EDF4"/>
          </a:solidFill>
        </a:fill>
      </a:tcStyle>
    </a:firstRow>
  </a:tblStyle>
  <a:tblStyle styleId="{125E5076-3810-47DD-B79F-674D7AD40C01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F81BD"/>
          </a:solidFill>
        </a:fill>
      </a:tcStyle>
    </a:wholeTbl>
    <a:band1H>
      <a:tcStyle>
        <a:tcBdr/>
        <a:fill>
          <a:solidFill>
            <a:srgbClr val="3D6696"/>
          </a:solidFill>
        </a:fill>
      </a:tcStyle>
    </a:band1H>
    <a:band1V>
      <a:tcStyle>
        <a:tcBdr/>
        <a:fill>
          <a:solidFill>
            <a:srgbClr val="3D6696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>
          <a:left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3D6696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right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3D6696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31547D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3B4B98B0-60AC-42C2-AFA5-B58CD77FA1E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wholeTbl>
    <a:band1H>
      <a:tcStyle>
        <a:tcBdr/>
        <a:fill>
          <a:solidFill>
            <a:srgbClr val="4F81B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4F81BD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top>
        </a:tcBdr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12701" cap="flat" cmpd="sng" algn="ctr">
              <a:solidFill>
                <a:srgbClr val="4F81BD"/>
              </a:solidFill>
              <a:prstDash val="solid"/>
              <a:round/>
              <a:headEnd type="none" w="med" len="med"/>
              <a:tailEnd type="none" w="med" len="med"/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0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4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4953" cy="494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51096" y="0"/>
            <a:ext cx="2944953" cy="494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657C3C-D5C3-4E3F-B1D2-B07052A2881B}" type="datetime1">
              <a: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17/12/2019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377034"/>
            <a:ext cx="2944953" cy="494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51096" y="9377034"/>
            <a:ext cx="2944953" cy="4940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20B3EA-C6F3-4FE7-B828-02CEA5D698B9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504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3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50437" y="0"/>
            <a:ext cx="2945657" cy="493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ED52BA9-1B3B-4975-8C4A-128E98203FB8}" type="datetime1">
              <a:rPr lang="en-GB"/>
              <a:pPr lvl="0"/>
              <a:t>17/12/2019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3" y="739777"/>
            <a:ext cx="4937129" cy="370364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79764" y="4689509"/>
            <a:ext cx="5438137" cy="4442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377309"/>
            <a:ext cx="2945657" cy="493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69BF6D9-DCCC-4F29-A445-69A2091A7EA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83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88D422A-9E97-478D-A1E8-C84D5B024998}" type="slidenum">
              <a:t>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7DBD9C-7CAC-46B8-AC5E-0A09FE683947}" type="slidenum">
              <a:t>11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6328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1BA49-A1DB-4CDD-B87C-917864FDFA7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905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8F5DF3D-8EF1-40A9-8F25-900C415E08C3}" type="slidenum">
              <a:t>13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891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5B51EDB-3F07-4F27-9B6C-0D541A5048ED}" type="slidenum">
              <a:t>14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42E3-0547-4F97-B4C9-39F68DBF035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739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741C0A-A044-4C7C-93E8-1F05B9E774B5}" type="slidenum">
              <a:t>16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598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42E3-0547-4F97-B4C9-39F68DBF035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41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5F6ECF1-EC27-46A8-99EF-38DF25652410}" type="slidenum">
              <a:t>18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815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69BF6D9-DCCC-4F29-A445-69A2091A7EA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07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669BF6D9-DCCC-4F29-A445-69A2091A7EA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28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9B9E7C-89F0-41B6-A2A4-435C383C98E1}" type="slidenum">
              <a:t>2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42E3-0547-4F97-B4C9-39F68DBF035A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9407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5C257CA-590B-4281-B987-B66BC6F4A840}" type="slidenum">
              <a:t>35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448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42E3-0547-4F97-B4C9-39F68DBF035A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887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6B061C0-BFD0-4B4B-8FFF-16A010ECF85B}" type="slidenum">
              <a:t>40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857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42E3-0547-4F97-B4C9-39F68DBF035A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705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F5AF64-E247-4BF9-BDA5-E1D581588EAE}" type="slidenum">
              <a:t>45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241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42E3-0547-4F97-B4C9-39F68DBF035A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612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131ACF-D618-47A2-843C-48CC0087DC87}" type="slidenum">
              <a:t>49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2029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GB" sz="23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42E3-0547-4F97-B4C9-39F68DBF035A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34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253877-89E6-43F6-A83B-21C972303D8E}" type="slidenum">
              <a:t>53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309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C43970-4727-45FB-A071-372099F06F05}" type="slidenum">
              <a:t>3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42E3-0547-4F97-B4C9-39F68DBF035A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2819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789AE03-F1CE-43B6-B3C0-ACAB3122AED6}" type="slidenum">
              <a:t>57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12148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42E3-0547-4F97-B4C9-39F68DBF035A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8158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CB8EA65-46FB-4AB6-88E8-77B43325FEAA}" type="slidenum">
              <a:t>61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6754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242E3-0547-4F97-B4C9-39F68DBF035A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3865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62622B-7B46-4EAE-9F51-067C284F5A3A}" type="slidenum">
              <a:t>65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9091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2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8C9FA28-84F8-46BF-9600-634BFBD1B0BE}" type="slidenum">
              <a:t>68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ＭＳ Ｐゴシック" pitchFamily="8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C43970-4727-45FB-A071-372099F06F05}" type="slidenum">
              <a:t>4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910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BC837F9-0318-41EC-8B2A-012DEAAED4AD}" type="slidenum">
              <a:t>5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A15DE7-2EC2-4299-BF14-37C4172F1D02}" type="slidenum">
              <a:t>6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8760A-0617-4D43-AA08-2BD6A4B80D59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24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8760A-0617-4D43-AA08-2BD6A4B80D59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63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50437" y="9377309"/>
            <a:ext cx="2945657" cy="4936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7DBD9C-7CAC-46B8-AC5E-0A09FE683947}" type="slidenum">
              <a:t>10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47B382-634C-407D-BC06-22F7F60D37CB}" type="datetime1">
              <a:rPr lang="en-GB"/>
              <a:pPr lvl="0"/>
              <a:t>17/12/2019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5DA0D5-7427-4E75-A3A8-BAE7E92DCA8D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6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BFE8F2-960C-49C2-8D59-8D8300A3E0F5}" type="datetime1">
              <a:rPr lang="en-GB"/>
              <a:pPr lvl="0"/>
              <a:t>17/12/2019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625411-1419-4799-A80F-903CAA8A738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1381E8-278F-4047-918D-69B79AD59FA8}" type="datetime1">
              <a:rPr lang="en-GB"/>
              <a:pPr lvl="0"/>
              <a:t>17/12/2019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0656B1-77B5-4EA1-AA85-29578A663C8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03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F3BDF7-D360-4AF6-860E-EF55418F4629}" type="datetime1">
              <a:rPr lang="en-GB"/>
              <a:pPr lvl="0"/>
              <a:t>17/12/2019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450C48-2704-4C79-B124-8A44CF00C44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48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707588-3E43-48EF-AB65-693607AA78F3}" type="datetime1">
              <a:rPr lang="en-GB"/>
              <a:pPr lvl="0"/>
              <a:t>17/12/2019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0843C9-39C1-438D-B880-76918E201C1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7722E2-347C-4A4C-A000-0C989B698A70}" type="datetime1">
              <a:rPr lang="en-GB"/>
              <a:pPr lvl="0"/>
              <a:t>17/12/2019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DBB138-C8A7-4449-BE50-FD56B246E05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3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4148BF-9957-4046-A303-8DA5DB198AD8}" type="datetime1">
              <a:rPr lang="en-GB"/>
              <a:pPr lvl="0"/>
              <a:t>17/12/2019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7CDEDE-4690-4A42-B0AB-BD31DA3AF2B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9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CAE3E3-F68D-4D67-8B50-9B7FA558E26F}" type="datetime1">
              <a:rPr lang="en-GB"/>
              <a:pPr lvl="0"/>
              <a:t>17/12/2019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1C28E4-D93C-4039-A031-481A9FDCE2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7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780CFE-BDD4-4620-9A79-AA05937CF30A}" type="datetime1">
              <a:rPr lang="en-GB"/>
              <a:pPr lvl="0"/>
              <a:t>17/12/2019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5A3826-77CF-47EF-B960-9D7A89C51D1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54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3E92C4-5163-4EFD-8C9E-736B8FE47E9D}" type="datetime1">
              <a:rPr lang="en-GB"/>
              <a:pPr lvl="0"/>
              <a:t>17/12/2019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D35181-4B9C-4900-A78E-D9225645963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D4FFDF-C194-47F1-9A9C-335BDFED8E9F}" type="datetime1">
              <a:rPr lang="en-GB"/>
              <a:pPr lvl="0"/>
              <a:t>17/12/2019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4EB9DC-187A-4A31-B933-6BB18EECE20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75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3B266CD-DEC2-40BF-9D2E-551CE29FE9B9}" type="datetime1">
              <a:rPr lang="en-GB"/>
              <a:pPr lvl="0"/>
              <a:t>17/12/2019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19A89C3-7004-4F0A-946B-00F39332F424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lyw.cymru/mynegai-amddifadedd-lluosog-cymru-canllawiau-ir-mynega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igidoladata.blog.llyw.cymru/2019/10/29/diweddariad-gan-y-prif-ystadegydd-dod-yn-fuan-data-newydd-ar-gyfer-deall-meysydd-o-amddifadedd-yng-nghymru/" TargetMode="External"/><Relationship Id="rId4" Type="http://schemas.openxmlformats.org/officeDocument/2006/relationships/hyperlink" Target="https://llyw.cymru/dangosyddion-arfaethedig-ar-gyfer-mynegai-amddifadedd-lluosog-cymru-mallc-201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ov.wales/welsh-index-multiple-deprivation-index-guidanc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igitalanddata.blog.gov.wales/2019/10/29/chief-statisticians-update-coming-soon-new-data-for-understanding-areas-of-deprivation-in-wales/" TargetMode="External"/><Relationship Id="rId4" Type="http://schemas.openxmlformats.org/officeDocument/2006/relationships/hyperlink" Target="https://gov.wales/proposed-indicators-welsh-index-multiple-deprivation-wimd-201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tasciencecampus/access-to-service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tasciencecampus/access-to-servic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gov.wales/wimd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atswales.gov.wales/Catalogue/Community-Safety-and-Social-Inclusion/Welsh-Index-of-Multiple-Deprivation/WIMD-Indicator-Analysis/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statscymru.llyw.cymru/Catalogue/Community-Safety-and-Social-Inclusion/Welsh-Index-of-Multiple-Deprivation/WIMD-Indicator-Analysis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wimd.wales.gov.uk/" TargetMode="Externa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hyperlink" Target="https://wimd.gov.wal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hyperlink" Target="https://gov.wales/wimd" TargetMode="External"/><Relationship Id="rId10" Type="http://schemas.openxmlformats.org/officeDocument/2006/relationships/hyperlink" Target="https://statswales.gov.wales/Catalogue/Community-Safety-and-Social-Inclusion/Welsh-Index-of-Multiple-Deprivation/WIMD-Indicator-Analysis/" TargetMode="External"/><Relationship Id="rId4" Type="http://schemas.openxmlformats.org/officeDocument/2006/relationships/hyperlink" Target="https://gov.wales/welsh-index-multiple-deprivation" TargetMode="Externa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cymru.llyw.cymru/Catalogue/Community-Safety-and-Social-Inclusion/Welsh-Index-of-Multiple-Deprivation/WIMD-2019" TargetMode="External"/><Relationship Id="rId7" Type="http://schemas.openxmlformats.org/officeDocument/2006/relationships/hyperlink" Target="https://wimd.gov.wales/" TargetMode="External"/><Relationship Id="rId2" Type="http://schemas.openxmlformats.org/officeDocument/2006/relationships/hyperlink" Target="https://llyw.cymru/mallc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statswales.gov.wales/Catalogue/Community-Safety-and-Social-Inclusion/Welsh-Index-of-Multiple-Deprivation" TargetMode="External"/><Relationship Id="rId5" Type="http://schemas.openxmlformats.org/officeDocument/2006/relationships/hyperlink" Target="https://gov.wales/welsh-index-multiple-deprivation" TargetMode="External"/><Relationship Id="rId4" Type="http://schemas.openxmlformats.org/officeDocument/2006/relationships/hyperlink" Target="https://wimd.llyw.cymru/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ystadegau.cynhwysiant@llyw.cymru" TargetMode="External"/><Relationship Id="rId4" Type="http://schemas.openxmlformats.org/officeDocument/2006/relationships/hyperlink" Target="mailto:stats.inclusion@gov.wal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0" y="-27386"/>
            <a:ext cx="7178305" cy="1446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8800" b="1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WIMD 2019</a:t>
            </a:r>
          </a:p>
        </p:txBody>
      </p:sp>
      <p:pic>
        <p:nvPicPr>
          <p:cNvPr id="4" name="Picture 4" descr="P:\statshare\StatsBranding\Images-logos\banner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3052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15"/>
          <p:cNvSpPr txBox="1"/>
          <p:nvPr/>
        </p:nvSpPr>
        <p:spPr>
          <a:xfrm>
            <a:off x="4960884" y="1446553"/>
            <a:ext cx="4142914" cy="47089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WIMD </a:t>
            </a:r>
            <a:r>
              <a:rPr lang="en-GB" sz="4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2019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</a:t>
            </a:r>
            <a:r>
              <a:rPr lang="en-GB" sz="3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elsh </a:t>
            </a:r>
            <a:r>
              <a:rPr lang="en-GB" sz="3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</a:t>
            </a:r>
            <a:r>
              <a:rPr lang="en-GB" sz="3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ndex of </a:t>
            </a:r>
            <a:r>
              <a:rPr lang="en-GB" sz="30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</a:t>
            </a:r>
            <a:r>
              <a:rPr lang="en-GB" sz="3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ultiple </a:t>
            </a:r>
            <a:r>
              <a:rPr lang="en-GB" sz="3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</a:t>
            </a:r>
            <a:r>
              <a:rPr lang="en-GB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eprivation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Summary </a:t>
            </a:r>
            <a:r>
              <a:rPr lang="en-GB" sz="4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Results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213656" y="1419167"/>
            <a:ext cx="4240357" cy="47089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MALlC</a:t>
            </a:r>
            <a:r>
              <a:rPr lang="en-GB" sz="4400" b="0" i="0" u="none" strike="noStrike" kern="120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2019</a:t>
            </a:r>
            <a:endParaRPr lang="en-GB" sz="4400" b="0" i="0" u="none" strike="noStrike" kern="1200" cap="none" spc="0" baseline="0" dirty="0" smtClean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0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</a:t>
            </a:r>
            <a:r>
              <a:rPr lang="en-GB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ynegai </a:t>
            </a:r>
            <a:r>
              <a:rPr lang="en-GB" sz="30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</a:t>
            </a:r>
            <a:r>
              <a:rPr lang="en-GB" sz="30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mddifadedd</a:t>
            </a:r>
            <a:r>
              <a:rPr lang="en-GB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GB" sz="3000" b="1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Ll</a:t>
            </a:r>
            <a:r>
              <a:rPr lang="en-GB" sz="300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uosog</a:t>
            </a:r>
            <a:r>
              <a:rPr lang="en-GB" sz="3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GB" sz="3000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C</a:t>
            </a:r>
            <a:r>
              <a:rPr lang="en-GB" sz="30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ymru</a:t>
            </a:r>
            <a:endParaRPr lang="en-GB" sz="3000" i="0" u="none" strike="noStrike" kern="1200" cap="none" spc="0" baseline="0" dirty="0" smtClean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Crynodeb </a:t>
            </a:r>
            <a:r>
              <a:rPr lang="en-GB" sz="40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Canlyniadau</a:t>
            </a:r>
            <a:endParaRPr lang="en-GB" sz="40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y-GB"/>
              <a:t/>
            </a:r>
            <a:br>
              <a:rPr lang="cy-GB"/>
            </a:br>
            <a:endParaRPr lang="cy-GB"/>
          </a:p>
          <a:p>
            <a:pPr lvl="0"/>
            <a:endParaRPr lang="en-GB"/>
          </a:p>
        </p:txBody>
      </p:sp>
      <p:sp>
        <p:nvSpPr>
          <p:cNvPr id="3" name="Content Placeholder 6"/>
          <p:cNvSpPr txBox="1">
            <a:spLocks noGrp="1"/>
          </p:cNvSpPr>
          <p:nvPr>
            <p:ph idx="2"/>
          </p:nvPr>
        </p:nvSpPr>
        <p:spPr>
          <a:xfrm>
            <a:off x="4572000" y="1714573"/>
            <a:ext cx="4038603" cy="4525959"/>
          </a:xfrm>
        </p:spPr>
        <p:txBody>
          <a:bodyPr/>
          <a:lstStyle/>
          <a:p>
            <a:pPr marL="0" lvl="0" indent="0">
              <a:buNone/>
            </a:pPr>
            <a:endParaRPr lang="en-GB"/>
          </a:p>
          <a:p>
            <a:pPr marL="0" lvl="0" indent="0">
              <a:buNone/>
            </a:pPr>
            <a:r>
              <a:rPr lang="en-GB"/>
              <a:t/>
            </a:r>
            <a:br>
              <a:rPr lang="en-GB"/>
            </a:br>
            <a:endParaRPr lang="en-GB"/>
          </a:p>
          <a:p>
            <a:pPr lvl="0"/>
            <a:endParaRPr lang="en-GB"/>
          </a:p>
        </p:txBody>
      </p:sp>
      <p:sp>
        <p:nvSpPr>
          <p:cNvPr id="5" name="Rectangle 3"/>
          <p:cNvSpPr/>
          <p:nvPr/>
        </p:nvSpPr>
        <p:spPr>
          <a:xfrm>
            <a:off x="4900688" y="1600200"/>
            <a:ext cx="4070113" cy="424731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1" i="0" u="none" strike="noStrike" kern="1200" cap="none" spc="0" baseline="0" dirty="0">
                <a:solidFill>
                  <a:srgbClr val="00B050"/>
                </a:solidFill>
                <a:uFillTx/>
                <a:latin typeface="Arial" pitchFamily="34"/>
                <a:ea typeface="Calibri" pitchFamily="34"/>
                <a:cs typeface="Arial" pitchFamily="34"/>
              </a:rPr>
              <a:t>Do’s</a:t>
            </a:r>
            <a:r>
              <a:rPr lang="en-GB" sz="2600" b="0" i="0" u="none" strike="noStrike" kern="1200" cap="none" spc="0" baseline="0" dirty="0">
                <a:solidFill>
                  <a:srgbClr val="00B050"/>
                </a:solidFill>
                <a:uFillTx/>
                <a:latin typeface="Arial" pitchFamily="34"/>
                <a:ea typeface="Calibri" pitchFamily="34"/>
                <a:cs typeface="Arial" pitchFamily="34"/>
              </a:rPr>
              <a:t> – WIMD can be used for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Calibri" pitchFamily="34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Identifying the </a:t>
            </a:r>
            <a:r>
              <a:rPr lang="en-GB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most deprived 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small areas</a:t>
            </a:r>
          </a:p>
          <a:p>
            <a:pPr marL="342900" marR="0" lvl="0" indent="-34290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Comparing </a:t>
            </a:r>
            <a:r>
              <a:rPr lang="en-GB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relative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 deprivation of small areas</a:t>
            </a:r>
          </a:p>
          <a:p>
            <a:pPr marL="342900" marR="0" lvl="0" indent="-34290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Exploring the 8 </a:t>
            </a:r>
            <a:r>
              <a:rPr lang="en-GB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types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 of deprivation for small areas</a:t>
            </a:r>
          </a:p>
          <a:p>
            <a:pPr marL="342900" marR="0" lvl="0" indent="-34290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Comparing the proportion of small areas within a </a:t>
            </a:r>
            <a:r>
              <a:rPr lang="en-GB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larger area 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that are very deprived</a:t>
            </a:r>
          </a:p>
          <a:p>
            <a:pPr marL="342900" marR="0" lvl="0" indent="-34290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Using </a:t>
            </a:r>
            <a:r>
              <a:rPr lang="en-GB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indicator data </a:t>
            </a:r>
            <a:r>
              <a:rPr lang="en-GB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(but not ranks) to compare absolute change over time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34455" y="-6866"/>
            <a:ext cx="3802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WIMD: Do’s and Don’ts</a:t>
            </a:r>
            <a:r>
              <a:rPr lang="en-GB" sz="4000" dirty="0">
                <a:solidFill>
                  <a:srgbClr val="000000"/>
                </a:solidFill>
                <a:latin typeface="Century Gothic" pitchFamily="34"/>
              </a:rPr>
              <a:t>  </a:t>
            </a:r>
          </a:p>
        </p:txBody>
      </p:sp>
      <p:sp>
        <p:nvSpPr>
          <p:cNvPr id="8" name="Rectangle 1"/>
          <p:cNvSpPr/>
          <p:nvPr/>
        </p:nvSpPr>
        <p:spPr>
          <a:xfrm>
            <a:off x="-296055" y="0"/>
            <a:ext cx="5213131" cy="132343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Sut i ddefnyddio MALlC 2019 </a:t>
            </a:r>
            <a:endParaRPr lang="en-GB" sz="40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299444" y="1454005"/>
            <a:ext cx="4070113" cy="453970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Aft>
                <a:spcPct val="0"/>
              </a:spcAft>
              <a:defRPr b="0" i="0"/>
            </a:pPr>
            <a:r>
              <a:rPr lang="1106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Gellir defnyddio MALlC </a:t>
            </a:r>
            <a:r>
              <a:rPr lang="en-GB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</a:t>
            </a:r>
            <a:r>
              <a:rPr lang="en-GB" sz="2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gyfer</a:t>
            </a:r>
            <a:endParaRPr lang="1106" sz="2800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Calibri" pitchFamily="34"/>
              <a:cs typeface="Arial" pitchFamily="34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Adnabod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yr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ardaloedd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bach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mwyaf</a:t>
            </a:r>
            <a:r>
              <a:rPr lang="en-GB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difreintiedig</a:t>
            </a:r>
            <a:endParaRPr lang="en-GB" b="1" dirty="0">
              <a:solidFill>
                <a:srgbClr val="000000"/>
              </a:solidFill>
              <a:latin typeface="Arial" pitchFamily="34"/>
              <a:ea typeface="Times New Roman" pitchFamily="18"/>
              <a:cs typeface="Arial" pitchFamily="34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Cymharu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amddifadedd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cymharol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ardaloedd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bach</a:t>
            </a:r>
            <a:endParaRPr lang="en-GB" dirty="0">
              <a:solidFill>
                <a:srgbClr val="000000"/>
              </a:solidFill>
              <a:latin typeface="Arial" pitchFamily="34"/>
              <a:ea typeface="Times New Roman" pitchFamily="18"/>
              <a:cs typeface="Arial" pitchFamily="34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Edrych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ar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yr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8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maes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(</a:t>
            </a:r>
            <a:r>
              <a:rPr lang="en-GB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math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) o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amddifadedd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ar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gyfer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ardaloedd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bach</a:t>
            </a:r>
            <a:endParaRPr lang="en-GB" dirty="0">
              <a:solidFill>
                <a:srgbClr val="000000"/>
              </a:solidFill>
              <a:latin typeface="Arial" pitchFamily="34"/>
              <a:ea typeface="Times New Roman" pitchFamily="18"/>
              <a:cs typeface="Arial" pitchFamily="34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Cymharu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cyfran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yr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ardaloedd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bach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mewn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ardal</a:t>
            </a:r>
            <a:r>
              <a:rPr lang="en-GB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fwy</a:t>
            </a:r>
            <a:r>
              <a:rPr lang="en-GB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e.e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.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awdurdod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lleol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)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sy'n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ddifreintiedig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iawn</a:t>
            </a:r>
            <a:endParaRPr lang="en-GB" dirty="0">
              <a:solidFill>
                <a:srgbClr val="000000"/>
              </a:solidFill>
              <a:latin typeface="Arial" pitchFamily="34"/>
              <a:ea typeface="Times New Roman" pitchFamily="18"/>
              <a:cs typeface="Arial" pitchFamily="34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dirty="0" err="1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Defnyddio</a:t>
            </a:r>
            <a:r>
              <a:rPr lang="en-GB" dirty="0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data </a:t>
            </a:r>
            <a:r>
              <a:rPr lang="en-GB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dangosyddion</a:t>
            </a:r>
            <a:r>
              <a:rPr lang="en-GB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ond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nid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y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safleoedd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) i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gymharu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newid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absoliwt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dros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amser</a:t>
            </a:r>
            <a:r>
              <a:rPr lang="en-GB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cy-GB"/>
              <a:t/>
            </a:r>
            <a:br>
              <a:rPr lang="cy-GB"/>
            </a:br>
            <a:endParaRPr lang="cy-GB"/>
          </a:p>
          <a:p>
            <a:pPr lvl="0"/>
            <a:endParaRPr lang="en-GB"/>
          </a:p>
        </p:txBody>
      </p:sp>
      <p:sp>
        <p:nvSpPr>
          <p:cNvPr id="3" name="Content Placeholder 6"/>
          <p:cNvSpPr txBox="1">
            <a:spLocks noGrp="1"/>
          </p:cNvSpPr>
          <p:nvPr>
            <p:ph idx="2"/>
          </p:nvPr>
        </p:nvSpPr>
        <p:spPr>
          <a:xfrm>
            <a:off x="4572000" y="1714573"/>
            <a:ext cx="4038603" cy="4525959"/>
          </a:xfrm>
        </p:spPr>
        <p:txBody>
          <a:bodyPr/>
          <a:lstStyle/>
          <a:p>
            <a:pPr marL="0" lvl="0" indent="0">
              <a:buNone/>
            </a:pPr>
            <a:endParaRPr lang="en-GB"/>
          </a:p>
          <a:p>
            <a:pPr marL="0" lvl="0" indent="0">
              <a:buNone/>
            </a:pPr>
            <a:r>
              <a:rPr lang="en-GB"/>
              <a:t/>
            </a:r>
            <a:br>
              <a:rPr lang="en-GB"/>
            </a:br>
            <a:endParaRPr lang="en-GB"/>
          </a:p>
          <a:p>
            <a:pPr lvl="0"/>
            <a:endParaRPr lang="en-GB"/>
          </a:p>
        </p:txBody>
      </p:sp>
      <p:sp>
        <p:nvSpPr>
          <p:cNvPr id="4" name="Rectangle 1"/>
          <p:cNvSpPr/>
          <p:nvPr/>
        </p:nvSpPr>
        <p:spPr>
          <a:xfrm>
            <a:off x="4656542" y="29745"/>
            <a:ext cx="4269371" cy="132343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WIMD: Do’s and Don’ts</a:t>
            </a:r>
            <a:r>
              <a:rPr lang="en-GB" sz="4000" b="0" i="0" u="none" strike="noStrike" kern="1200" cap="none" spc="0" baseline="0" dirty="0">
                <a:solidFill>
                  <a:srgbClr val="000000"/>
                </a:solidFill>
                <a:uFillTx/>
                <a:latin typeface="Century Gothic" pitchFamily="34"/>
              </a:rPr>
              <a:t>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3" y="1381210"/>
            <a:ext cx="4341232" cy="470898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600" b="1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ea typeface="Calibri" pitchFamily="34"/>
                <a:cs typeface="Arial" pitchFamily="34"/>
              </a:rPr>
              <a:t>Don’ts</a:t>
            </a:r>
            <a:r>
              <a:rPr lang="en-GB" sz="2600" b="0" i="0" u="none" strike="noStrike" kern="1200" cap="none" spc="0" baseline="0" dirty="0">
                <a:solidFill>
                  <a:srgbClr val="FF0000"/>
                </a:solidFill>
                <a:uFillTx/>
                <a:latin typeface="Arial" pitchFamily="34"/>
                <a:ea typeface="Calibri" pitchFamily="34"/>
                <a:cs typeface="Arial" pitchFamily="34"/>
              </a:rPr>
              <a:t> – WIMD can’t be used for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Calibri" pitchFamily="34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Quantifying how deprived a small area is, or </a:t>
            </a: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how much more 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than another – the difference between two ranks can be tiny or large</a:t>
            </a:r>
          </a:p>
          <a:p>
            <a:pPr marL="342900" marR="0" lvl="0" indent="-34290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Using ranks to infer </a:t>
            </a: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absolute change 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over time (as they are relative measures)</a:t>
            </a:r>
          </a:p>
          <a:p>
            <a:pPr marL="342900" marR="0" lvl="0" indent="-34290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Identifying </a:t>
            </a: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deprived people 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– not everyone who is deprived lives in a deprived area</a:t>
            </a:r>
          </a:p>
          <a:p>
            <a:pPr marL="342900" marR="0" lvl="0" indent="-34290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Comparing with </a:t>
            </a: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other UK countries 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- each country measures deprivation slightly differently</a:t>
            </a:r>
          </a:p>
          <a:p>
            <a:pPr marL="342900" marR="0" lvl="0" indent="-342900" algn="l" defTabSz="914400" rtl="0" fontAlgn="auto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mbol" pitchFamily="18"/>
              <a:buChar char="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Measuring </a:t>
            </a:r>
            <a:r>
              <a:rPr lang="en-GB" sz="16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affluence</a:t>
            </a: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  - lack of deprivation is not the same as being affluent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78374" y="1353184"/>
            <a:ext cx="4417429" cy="550920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spcAft>
                <a:spcPct val="0"/>
              </a:spcAft>
              <a:defRPr b="0" i="0"/>
            </a:pPr>
            <a:r>
              <a:rPr lang="1106" sz="2600" dirty="0">
                <a:solidFill>
                  <a:srgbClr val="FF0000"/>
                </a:solidFill>
                <a:latin typeface="Segoe UI Symbol" panose="020B0502040204020203" pitchFamily="34" charset="0"/>
                <a:ea typeface="Calibri" panose="020F0502020204030204" pitchFamily="34" charset="0"/>
              </a:rPr>
              <a:t>Ni ellir defnyddio MALlC </a:t>
            </a:r>
            <a:r>
              <a:rPr lang="en-GB" sz="2600" dirty="0" err="1">
                <a:solidFill>
                  <a:srgbClr val="FF0000"/>
                </a:solidFill>
                <a:latin typeface="Segoe UI Symbol" panose="020B0502040204020203" pitchFamily="34" charset="0"/>
                <a:ea typeface="Calibri" panose="020F0502020204030204" pitchFamily="34" charset="0"/>
              </a:rPr>
              <a:t>ar</a:t>
            </a:r>
            <a:r>
              <a:rPr lang="en-GB" sz="2600" dirty="0">
                <a:solidFill>
                  <a:srgbClr val="FF0000"/>
                </a:solidFill>
                <a:latin typeface="Segoe UI Symbol" panose="020B0502040204020203" pitchFamily="34" charset="0"/>
                <a:ea typeface="Calibri" panose="020F0502020204030204" pitchFamily="34" charset="0"/>
              </a:rPr>
              <a:t> </a:t>
            </a:r>
            <a:r>
              <a:rPr lang="en-GB" sz="2600" dirty="0" err="1">
                <a:solidFill>
                  <a:srgbClr val="FF0000"/>
                </a:solidFill>
                <a:latin typeface="Segoe UI Symbol" panose="020B0502040204020203" pitchFamily="34" charset="0"/>
                <a:ea typeface="Calibri" panose="020F0502020204030204" pitchFamily="34" charset="0"/>
              </a:rPr>
              <a:t>gyfer</a:t>
            </a:r>
            <a:endParaRPr lang="1106" sz="2600" dirty="0">
              <a:solidFill>
                <a:srgbClr val="FF0000"/>
              </a:solidFill>
              <a:latin typeface="Segoe UI Symbol" panose="020B0502040204020203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Calibri" pitchFamily="34"/>
              <a:cs typeface="Arial" pitchFamily="34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 err="1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Mesur</a:t>
            </a:r>
            <a:r>
              <a:rPr lang="en-GB" sz="1600" dirty="0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pa </a:t>
            </a:r>
            <a:r>
              <a:rPr lang="en-GB" sz="1600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mor</a:t>
            </a:r>
            <a:r>
              <a:rPr lang="en-GB" sz="1600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ddifreintiedig</a:t>
            </a:r>
            <a:r>
              <a:rPr lang="en-GB" sz="1600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yw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ardal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fach</a:t>
            </a:r>
            <a:endParaRPr lang="en-GB" sz="1600" dirty="0">
              <a:solidFill>
                <a:srgbClr val="000000"/>
              </a:solidFill>
              <a:latin typeface="Arial" pitchFamily="34"/>
              <a:ea typeface="Times New Roman" pitchFamily="18"/>
              <a:cs typeface="Arial" pitchFamily="34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 err="1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Dweud</a:t>
            </a:r>
            <a:r>
              <a:rPr lang="en-GB" sz="1600" dirty="0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faint yn </a:t>
            </a:r>
            <a:r>
              <a:rPr lang="en-GB" sz="1600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fwy</a:t>
            </a:r>
            <a:r>
              <a:rPr lang="en-GB" sz="1600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difreintiedig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yw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un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ardal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o'i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chymharu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ag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ardal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arall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– gall y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gwahaniaeth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rhwng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dau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safle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fod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yn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fach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neu'n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fawr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 err="1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Defnyddio</a:t>
            </a:r>
            <a:r>
              <a:rPr lang="en-GB" sz="1600" dirty="0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safleoedd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i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awgrymu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newid</a:t>
            </a:r>
            <a:r>
              <a:rPr lang="en-GB" sz="1600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absoliwt</a:t>
            </a:r>
            <a:r>
              <a:rPr lang="en-GB" sz="1600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dros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amser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(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gan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eu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bod yn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fesurau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cymharol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)</a:t>
            </a: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 err="1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Pennu</a:t>
            </a:r>
            <a:r>
              <a:rPr lang="en-GB" sz="1600" dirty="0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pobl</a:t>
            </a:r>
            <a:r>
              <a:rPr lang="en-GB" sz="1600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ddifreintiedig</a:t>
            </a:r>
            <a:r>
              <a:rPr lang="en-GB" sz="1600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–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nid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yw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pawb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sy'n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ddifreintiedig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yn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byw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mewn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ardal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ddifreintiedig</a:t>
            </a:r>
            <a:endParaRPr lang="en-GB" sz="1600" dirty="0">
              <a:solidFill>
                <a:srgbClr val="000000"/>
              </a:solidFill>
              <a:latin typeface="Arial" pitchFamily="34"/>
              <a:ea typeface="Times New Roman" pitchFamily="18"/>
              <a:cs typeface="Arial" pitchFamily="34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 err="1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Cymharu</a:t>
            </a:r>
            <a:r>
              <a:rPr lang="en-GB" sz="1600" dirty="0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â </a:t>
            </a:r>
            <a:r>
              <a:rPr lang="en-GB" sz="1600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gwledydd</a:t>
            </a:r>
            <a:r>
              <a:rPr lang="en-GB" sz="1600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eraill</a:t>
            </a:r>
            <a:r>
              <a:rPr lang="en-GB" sz="1600" b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yn y DU 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-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mae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pob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gwlad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yn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mesur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amddifadedd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ychydig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yn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wahanol</a:t>
            </a:r>
            <a:endParaRPr lang="en-GB" sz="1600" dirty="0">
              <a:solidFill>
                <a:srgbClr val="000000"/>
              </a:solidFill>
              <a:latin typeface="Arial" pitchFamily="34"/>
              <a:ea typeface="Times New Roman" pitchFamily="18"/>
              <a:cs typeface="Arial" pitchFamily="34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SzPct val="100000"/>
              <a:buFont typeface="Symbol" pitchFamily="18"/>
              <a:buChar char="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dirty="0" err="1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Mesur</a:t>
            </a:r>
            <a:r>
              <a:rPr lang="en-GB" sz="1600" dirty="0" smtClean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b="1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digonedd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(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nid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yw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diffyg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amddifadedd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yr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un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fath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â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chael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digonedd</a:t>
            </a:r>
            <a:r>
              <a:rPr lang="en-GB" sz="1600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)</a:t>
            </a:r>
          </a:p>
        </p:txBody>
      </p:sp>
      <p:sp>
        <p:nvSpPr>
          <p:cNvPr id="8" name="Rectangle 1"/>
          <p:cNvSpPr/>
          <p:nvPr/>
        </p:nvSpPr>
        <p:spPr>
          <a:xfrm>
            <a:off x="-296055" y="0"/>
            <a:ext cx="5213131" cy="132343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40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Sut i ddefnyddio MALlC 2019 </a:t>
            </a:r>
            <a:endParaRPr lang="en-GB" sz="40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39449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 b="0" i="0"/>
            </a:pPr>
            <a:fld id="{84422D2A-D1CA-4507-BDC4-5674B6937055}" type="slidenum">
              <a:rPr lang="en-GB" smtClean="0"/>
              <a:t>12</a:t>
            </a:fld>
            <a:endParaRPr lang="en-GB" smtClean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CAA653-DC35-084B-B50A-3EC1D68FB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29899"/>
            <a:ext cx="8229600" cy="706090"/>
          </a:xfrm>
        </p:spPr>
        <p:txBody>
          <a:bodyPr>
            <a:normAutofit/>
          </a:bodyPr>
          <a:lstStyle/>
          <a:p>
            <a:pPr>
              <a:defRPr b="0" i="0"/>
            </a:pPr>
            <a:r>
              <a:rPr lang="1106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Digwyddiadau yn arwain at MALlC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397294" y="1551919"/>
            <a:ext cx="2520280" cy="648072"/>
          </a:xfrm>
          <a:prstGeom prst="rect">
            <a:avLst/>
          </a:prstGeom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1106" sz="2800" dirty="0" smtClean="0">
                <a:latin typeface="Arial" panose="020B0604020202020204" pitchFamily="34" charset="0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199" y="2503899"/>
            <a:ext cx="25253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000" dirty="0" smtClean="0">
                <a:latin typeface="Arial" panose="020B0604020202020204" pitchFamily="34" charset="0"/>
              </a:rPr>
              <a:t>Cynhaliwyd </a:t>
            </a:r>
            <a:r>
              <a:rPr lang="1106" sz="2000" dirty="0" smtClean="0">
                <a:latin typeface="Arial" panose="020B0604020202020204" pitchFamily="34" charset="0"/>
                <a:hlinkClick r:id="rId3"/>
              </a:rPr>
              <a:t>arolwg ymhlith defnyddwyr o pryd y dylid cynnal y MALlC nesaf</a:t>
            </a:r>
            <a:endParaRPr lang="1106" sz="2000" dirty="0" smtClean="0">
              <a:latin typeface="Arial" panose="020B0604020202020204" pitchFamily="34" charset="0"/>
            </a:endParaRPr>
          </a:p>
          <a:p>
            <a:pPr>
              <a:defRPr b="0" i="0"/>
            </a:pPr>
            <a:endParaRPr lang="en-GB" sz="2000" dirty="0" smtClean="0">
              <a:latin typeface="Arial" panose="020B0604020202020204" pitchFamily="34" charset="0"/>
            </a:endParaRPr>
          </a:p>
          <a:p>
            <a:pPr>
              <a:defRPr b="0" i="0"/>
            </a:pPr>
            <a:r>
              <a:rPr lang="1106" sz="2000" dirty="0" smtClean="0">
                <a:latin typeface="Arial" panose="020B0604020202020204" pitchFamily="34" charset="0"/>
              </a:rPr>
              <a:t>Yn seiliedig ar adborth, cynigiwyd diweddaru'r mynegai nesaf yn 2019</a:t>
            </a:r>
          </a:p>
          <a:p>
            <a:pPr marL="285750" indent="-285750">
              <a:buFont typeface="Arial" panose="020B0604020202020204" pitchFamily="34" charset="0"/>
              <a:buChar char="•"/>
              <a:defRPr b="0" i="0"/>
            </a:pP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11859" y="1570426"/>
            <a:ext cx="2520280" cy="648072"/>
          </a:xfrm>
          <a:prstGeom prst="rect">
            <a:avLst/>
          </a:prstGeom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1106" sz="2800" dirty="0" smtClean="0">
                <a:latin typeface="Arial" panose="020B0604020202020204" pitchFamily="34" charset="0"/>
              </a:rPr>
              <a:t>2018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213232" y="1570426"/>
            <a:ext cx="2520280" cy="648072"/>
          </a:xfrm>
          <a:prstGeom prst="rect">
            <a:avLst/>
          </a:prstGeom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1106" sz="2800" dirty="0" smtClean="0">
                <a:latin typeface="Arial" panose="020B0604020202020204" pitchFamily="34" charset="0"/>
              </a:rPr>
              <a:t>2019 hyd yma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11859" y="2503899"/>
            <a:ext cx="27723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000" dirty="0" smtClean="0">
                <a:latin typeface="Arial" panose="020B0604020202020204" pitchFamily="34" charset="0"/>
              </a:rPr>
              <a:t>Gweithio gyda saith grŵp testun arbenigol er mwyn:</a:t>
            </a:r>
            <a:endParaRPr lang="en-GB" sz="2000" dirty="0" smtClean="0">
              <a:latin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  <a:defRPr b="0" i="0"/>
            </a:pPr>
            <a:r>
              <a:rPr lang="1106" sz="2000" dirty="0" smtClean="0">
                <a:latin typeface="Arial" panose="020B0604020202020204" pitchFamily="34" charset="0"/>
              </a:rPr>
              <a:t>adolygu dangosyddion 2014</a:t>
            </a:r>
          </a:p>
          <a:p>
            <a:pPr marL="285750" indent="-285750">
              <a:buFont typeface="Courier New" panose="02070309020205020404" pitchFamily="49" charset="0"/>
              <a:buChar char="o"/>
              <a:defRPr b="0" i="0"/>
            </a:pPr>
            <a:r>
              <a:rPr lang="1106" sz="2000" dirty="0" smtClean="0">
                <a:latin typeface="Arial" panose="020B0604020202020204" pitchFamily="34" charset="0"/>
              </a:rPr>
              <a:t>ystyried ffynonellau data newydd posibl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56448" y="2518100"/>
            <a:ext cx="2477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000" dirty="0" smtClean="0">
                <a:latin typeface="Arial" panose="020B0604020202020204" pitchFamily="34" charset="0"/>
              </a:rPr>
              <a:t>Cyhoeddwyd </a:t>
            </a:r>
            <a:r>
              <a:rPr lang="1106" sz="2000" dirty="0" smtClean="0">
                <a:latin typeface="Arial" panose="020B0604020202020204" pitchFamily="34" charset="0"/>
                <a:hlinkClick r:id="rId4"/>
              </a:rPr>
              <a:t>ymateb i'r ymgynghoriad </a:t>
            </a:r>
            <a:endParaRPr lang="1106" sz="2000" dirty="0" smtClean="0">
              <a:latin typeface="Arial" panose="020B0604020202020204" pitchFamily="34" charset="0"/>
            </a:endParaRPr>
          </a:p>
          <a:p>
            <a:pPr>
              <a:defRPr b="0" i="0"/>
            </a:pPr>
            <a:endParaRPr lang="en-GB" sz="2000" dirty="0" smtClean="0">
              <a:latin typeface="Arial" panose="020B0604020202020204" pitchFamily="34" charset="0"/>
            </a:endParaRPr>
          </a:p>
          <a:p>
            <a:pPr>
              <a:defRPr b="0" i="0"/>
            </a:pPr>
            <a:r>
              <a:rPr lang="1106" sz="2000" dirty="0" smtClean="0">
                <a:latin typeface="Arial" panose="020B0604020202020204" pitchFamily="34" charset="0"/>
              </a:rPr>
              <a:t>Parhau â gwaith datblygu a rhoi </a:t>
            </a:r>
            <a:r>
              <a:rPr lang="1106" sz="2000" dirty="0" smtClean="0">
                <a:latin typeface="Arial" panose="020B0604020202020204" pitchFamily="34" charset="0"/>
                <a:hlinkClick r:id="rId5"/>
              </a:rPr>
              <a:t>blog diweddaru</a:t>
            </a:r>
            <a:endParaRPr lang="1106" sz="2000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b="0" i="0"/>
            </a:pPr>
            <a:endParaRPr lang="en-GB" sz="2000" dirty="0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3378" y="4750668"/>
            <a:ext cx="2809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1106" sz="2000" dirty="0" smtClean="0">
                <a:latin typeface="Arial" panose="020B0604020202020204" pitchFamily="34" charset="0"/>
              </a:rPr>
              <a:t>Cynhaliwyd </a:t>
            </a:r>
            <a:r>
              <a:rPr lang="1106" sz="2000" dirty="0" smtClean="0">
                <a:latin typeface="Arial" panose="020B0604020202020204" pitchFamily="34" charset="0"/>
                <a:hlinkClick r:id="rId4"/>
              </a:rPr>
              <a:t>ymgynghoriad</a:t>
            </a:r>
            <a:r>
              <a:rPr lang="1106" sz="2000" dirty="0" smtClean="0">
                <a:latin typeface="Arial" panose="020B0604020202020204" pitchFamily="34" charset="0"/>
              </a:rPr>
              <a:t> ar ddangosyddion arfaethedig i'w cynnwys yn MALlC 2019</a:t>
            </a:r>
          </a:p>
          <a:p>
            <a:pPr marL="285750" indent="-285750">
              <a:buFont typeface="Arial" panose="020B0604020202020204" pitchFamily="34" charset="0"/>
              <a:buChar char="•"/>
              <a:defRPr b="0" i="0"/>
            </a:pPr>
            <a:endParaRPr lang="en-GB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3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F0DF38-6F47-45A1-914F-BE351E260280}" type="slidenum">
              <a:t>13</a:t>
            </a:fld>
            <a:endParaRPr lang="en-GB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3" name="Title 6"/>
          <p:cNvSpPr txBox="1">
            <a:spLocks noGrp="1"/>
          </p:cNvSpPr>
          <p:nvPr>
            <p:ph type="title"/>
          </p:nvPr>
        </p:nvSpPr>
        <p:spPr>
          <a:xfrm>
            <a:off x="457195" y="191161"/>
            <a:ext cx="8229600" cy="706090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latin typeface="Arial" pitchFamily="34"/>
                <a:cs typeface="Arial" pitchFamily="34"/>
              </a:rPr>
              <a:t>Events in the lead up to WIMD 2019</a:t>
            </a:r>
          </a:p>
        </p:txBody>
      </p:sp>
      <p:sp>
        <p:nvSpPr>
          <p:cNvPr id="5" name="Rectangle 1"/>
          <p:cNvSpPr/>
          <p:nvPr/>
        </p:nvSpPr>
        <p:spPr>
          <a:xfrm>
            <a:off x="395532" y="1330301"/>
            <a:ext cx="2520278" cy="648071"/>
          </a:xfrm>
          <a:prstGeom prst="rect">
            <a:avLst/>
          </a:pr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775" y="2425792"/>
            <a:ext cx="2520278" cy="28315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Held a </a:t>
            </a: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  <a:hlinkClick r:id="rId3"/>
              </a:rPr>
              <a:t>survey of users on timing of the next WIMD</a:t>
            </a: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Based on feedback, we proposed to update the next index in 2019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7" name="Rectangle 40"/>
          <p:cNvSpPr/>
          <p:nvPr/>
        </p:nvSpPr>
        <p:spPr>
          <a:xfrm>
            <a:off x="3311856" y="1330301"/>
            <a:ext cx="2520278" cy="648071"/>
          </a:xfrm>
          <a:prstGeom prst="rect">
            <a:avLst/>
          </a:pr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2018</a:t>
            </a:r>
          </a:p>
        </p:txBody>
      </p:sp>
      <p:sp>
        <p:nvSpPr>
          <p:cNvPr id="8" name="Rectangle 41"/>
          <p:cNvSpPr/>
          <p:nvPr/>
        </p:nvSpPr>
        <p:spPr>
          <a:xfrm>
            <a:off x="6226423" y="1308858"/>
            <a:ext cx="2520278" cy="648071"/>
          </a:xfrm>
          <a:prstGeom prst="rect">
            <a:avLst/>
          </a:prstGeom>
          <a:solidFill>
            <a:srgbClr val="4F81BD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cs typeface="Arial" pitchFamily="34"/>
              </a:rPr>
              <a:t>2019 to date</a:t>
            </a:r>
          </a:p>
        </p:txBody>
      </p:sp>
      <p:sp>
        <p:nvSpPr>
          <p:cNvPr id="9" name="TextBox 42"/>
          <p:cNvSpPr txBox="1"/>
          <p:nvPr/>
        </p:nvSpPr>
        <p:spPr>
          <a:xfrm>
            <a:off x="3311856" y="2425792"/>
            <a:ext cx="2520278" cy="400109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Worked with seven expert topic groups to: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review indicators included in 2014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itchFamily="49"/>
              <a:buChar char="o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consider potential new data sources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Held a </a:t>
            </a: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  <a:hlinkClick r:id="rId4"/>
              </a:rPr>
              <a:t>consultation</a:t>
            </a: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on proposed indicators to include in WIMD 2019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TextBox 44"/>
          <p:cNvSpPr txBox="1"/>
          <p:nvPr/>
        </p:nvSpPr>
        <p:spPr>
          <a:xfrm>
            <a:off x="6251935" y="2425792"/>
            <a:ext cx="2520278" cy="28623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Published a </a:t>
            </a: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  <a:hlinkClick r:id="rId4"/>
              </a:rPr>
              <a:t>consultation response</a:t>
            </a: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Continued development work and provide an </a:t>
            </a:r>
            <a:r>
              <a:rPr lang="en-GB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  <a:hlinkClick r:id="rId5"/>
              </a:rPr>
              <a:t>update blog</a:t>
            </a: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0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7347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010229" y="2296"/>
            <a:ext cx="3443293" cy="1152125"/>
          </a:xfrm>
        </p:spPr>
        <p:txBody>
          <a:bodyPr>
            <a:normAutofit/>
          </a:bodyPr>
          <a:lstStyle/>
          <a:p>
            <a:pPr lvl="0"/>
            <a:r>
              <a:rPr lang="en-GB" sz="3200" dirty="0">
                <a:latin typeface="Arial" pitchFamily="34"/>
                <a:cs typeface="Arial" pitchFamily="34"/>
              </a:rPr>
              <a:t>Changes for WIMD 2019</a:t>
            </a:r>
          </a:p>
        </p:txBody>
      </p:sp>
      <p:sp>
        <p:nvSpPr>
          <p:cNvPr id="4" name="Rectangle 4"/>
          <p:cNvSpPr/>
          <p:nvPr/>
        </p:nvSpPr>
        <p:spPr>
          <a:xfrm>
            <a:off x="4571999" y="1402470"/>
            <a:ext cx="4424855" cy="486117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Compared to WIMD 2014, WIMD 2019 will use updated data for all but </a:t>
            </a:r>
            <a:r>
              <a:rPr lang="en-GB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3 </a:t>
            </a:r>
            <a:r>
              <a:rPr lang="en-GB" sz="2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of the </a:t>
            </a:r>
            <a:r>
              <a:rPr lang="en-GB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47 </a:t>
            </a:r>
            <a:r>
              <a:rPr lang="en-GB" sz="2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indicators</a:t>
            </a:r>
          </a:p>
          <a:p>
            <a:pPr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342900" indent="-3429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The methodology is broadly the same, with the same </a:t>
            </a:r>
            <a:r>
              <a:rPr lang="en-GB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8 </a:t>
            </a:r>
            <a:r>
              <a:rPr lang="en-GB" sz="2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domains </a:t>
            </a:r>
            <a:r>
              <a:rPr lang="en-GB" sz="22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of </a:t>
            </a:r>
            <a:r>
              <a:rPr lang="en-GB" sz="2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deprivation captured</a:t>
            </a:r>
          </a:p>
          <a:p>
            <a:pPr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342900" indent="-3429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But there have been changes to indicators </a:t>
            </a:r>
            <a:r>
              <a:rPr lang="en-GB" sz="22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across several </a:t>
            </a:r>
            <a:r>
              <a:rPr lang="en-GB" sz="22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domains </a:t>
            </a:r>
            <a:r>
              <a:rPr lang="en-GB" sz="220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and</a:t>
            </a:r>
            <a:r>
              <a:rPr lang="en-GB" sz="2200" i="0" u="none" strike="noStrike" kern="120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small changes to the </a:t>
            </a:r>
            <a:r>
              <a:rPr lang="en-GB" sz="2200" b="1" i="0" u="none" strike="noStrike" kern="120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relative weights </a:t>
            </a:r>
            <a:r>
              <a:rPr lang="en-GB" sz="2200" i="0" u="none" strike="noStrike" kern="120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of the domains</a:t>
            </a:r>
            <a:endParaRPr lang="en-GB" sz="2200" i="0" u="none" strike="noStrike" kern="1200" cap="none" spc="0" baseline="0" dirty="0" smtClean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4762" y="1402470"/>
            <a:ext cx="4367238" cy="486117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indent="-3429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O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gymharu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â MALlC 2014,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bydd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MALlC 2019 yn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defnyddio'r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data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diweddaraf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ar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gyfer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pob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un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ond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3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o'r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47 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o </a:t>
            </a:r>
            <a:r>
              <a:rPr lang="en-GB" sz="22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ddangosyddion</a:t>
            </a:r>
            <a:endParaRPr lang="en-GB" sz="220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42900" indent="-3429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42900" indent="-3429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Mae'r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fethodoleg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yr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un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fath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ar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y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cyfan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,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gyda'r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un </a:t>
            </a:r>
            <a:r>
              <a:rPr lang="en-GB" sz="22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8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maes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o </a:t>
            </a:r>
            <a:r>
              <a:rPr lang="en-GB" sz="22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amddifadedd</a:t>
            </a:r>
            <a:r>
              <a:rPr lang="en-GB" sz="22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wedi'u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nodi</a:t>
            </a:r>
            <a:endParaRPr lang="en-GB" sz="220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42900" indent="-3429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8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342900" indent="-342900"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Ond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mae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newidiadau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wedi bod i'r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dangosyddion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ar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draws </a:t>
            </a:r>
            <a:r>
              <a:rPr lang="en-GB" sz="2200" b="1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sawl</a:t>
            </a:r>
            <a:r>
              <a:rPr lang="en-GB" sz="2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b="1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maes</a:t>
            </a:r>
            <a:r>
              <a:rPr lang="en-GB" sz="22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, a </a:t>
            </a:r>
            <a:r>
              <a:rPr lang="en-GB" sz="22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newidiadau</a:t>
            </a:r>
            <a:r>
              <a:rPr lang="en-GB" sz="22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bach</a:t>
            </a:r>
            <a:r>
              <a:rPr lang="en-GB" sz="22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i </a:t>
            </a:r>
            <a:r>
              <a:rPr lang="en-GB" sz="2200" b="1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bwysau</a:t>
            </a:r>
            <a:r>
              <a:rPr lang="en-GB" sz="2200" b="1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b="1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cymharol</a:t>
            </a:r>
            <a:r>
              <a:rPr lang="en-GB" sz="22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2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y </a:t>
            </a:r>
            <a:r>
              <a:rPr lang="en-GB" sz="22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meysydd</a:t>
            </a:r>
            <a:endParaRPr lang="en-GB" sz="22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45856" y="196076"/>
            <a:ext cx="3311137" cy="9583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 fontScale="82500" lnSpcReduction="20000"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sz="4000" dirty="0" err="1" smtClean="0">
                <a:latin typeface="Arial" pitchFamily="34"/>
                <a:cs typeface="Arial" pitchFamily="34"/>
              </a:rPr>
              <a:t>Newidiadau</a:t>
            </a:r>
            <a:r>
              <a:rPr lang="en-GB" sz="4000" dirty="0" smtClean="0">
                <a:latin typeface="Arial" pitchFamily="34"/>
                <a:cs typeface="Arial" pitchFamily="34"/>
              </a:rPr>
              <a:t> </a:t>
            </a:r>
            <a:r>
              <a:rPr lang="en-GB" sz="4000" dirty="0" err="1" smtClean="0">
                <a:latin typeface="Arial" pitchFamily="34"/>
                <a:cs typeface="Arial" pitchFamily="34"/>
              </a:rPr>
              <a:t>yn</a:t>
            </a:r>
            <a:r>
              <a:rPr lang="en-GB" sz="4000" dirty="0" smtClean="0">
                <a:latin typeface="Arial" pitchFamily="34"/>
                <a:cs typeface="Arial" pitchFamily="34"/>
              </a:rPr>
              <a:t> </a:t>
            </a:r>
            <a:r>
              <a:rPr lang="en-GB" sz="4000" dirty="0" err="1" smtClean="0">
                <a:latin typeface="Arial" pitchFamily="34"/>
                <a:cs typeface="Arial" pitchFamily="34"/>
              </a:rPr>
              <a:t>MALlC</a:t>
            </a:r>
            <a:r>
              <a:rPr lang="en-GB" sz="4000" dirty="0" smtClean="0">
                <a:latin typeface="Arial" pitchFamily="34"/>
                <a:cs typeface="Arial" pitchFamily="34"/>
              </a:rPr>
              <a:t> 2019</a:t>
            </a:r>
            <a:endParaRPr lang="en-GB" sz="4000" dirty="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75" y="0"/>
            <a:ext cx="7661779" cy="648072"/>
          </a:xfrm>
        </p:spPr>
        <p:txBody>
          <a:bodyPr>
            <a:normAutofit/>
          </a:bodyPr>
          <a:lstStyle/>
          <a:p>
            <a:pPr algn="l">
              <a:defRPr b="0" i="0"/>
            </a:pPr>
            <a:r>
              <a:rPr lang="1106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Dangosyddion newydd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195" y="749270"/>
            <a:ext cx="861173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Maes Iechyd</a:t>
            </a:r>
            <a:r>
              <a:rPr lang="1106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- Cyflyrau cronig ac iechyd meddwl a gofnodwyd gan feddygon teulu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Maes Iechyd</a:t>
            </a:r>
            <a:r>
              <a:rPr lang="1106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- Plant 4-5 oed sy'n ordew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Y Maes Addysg</a:t>
            </a:r>
            <a:r>
              <a:rPr lang="1106" sz="2400" b="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 - Sgôr pwyntiau cyfartalog y Cyfnod Sylfaen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Maes Tai</a:t>
            </a:r>
            <a:r>
              <a:rPr lang="1106" sz="24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Ansawdd Tai Gwael </a:t>
            </a:r>
            <a:r>
              <a:rPr lang="1106" sz="2400" b="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enghreifftiol </a:t>
            </a:r>
            <a:r>
              <a:rPr lang="1106" sz="2400" b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y tebygoliaeth bod tai mewn cyflwr gwael neu'n cynnwys peryglon difrifol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400" b="1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Yr Amgylchedd Ffisegol </a:t>
            </a:r>
            <a:r>
              <a:rPr lang="1106" sz="2400" b="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- Agosrwydd at fan gwyrdd naturiol hygyrch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 b="0" i="0"/>
            </a:pPr>
            <a:r>
              <a:rPr lang="1106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Mynediad at Wasanaethau</a:t>
            </a:r>
            <a:r>
              <a:rPr lang="1106" sz="2400" b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eiddo lle nad oes band eang â chyflymder o o leiaf 30 Mbit/s ar gael</a:t>
            </a:r>
          </a:p>
          <a:p>
            <a:pPr marL="342900" indent="-342900">
              <a:buFont typeface="Arial" panose="020B0604020202020204" pitchFamily="34" charset="0"/>
              <a:buChar char="•"/>
              <a:defRPr b="0" i="0"/>
            </a:pPr>
            <a:r>
              <a:rPr lang="1106" sz="20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Datblygiad newydd</a:t>
            </a:r>
            <a:r>
              <a:rPr lang="en-GB" sz="20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1106" sz="20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Gweithio gyda Champws Gwyddor Data </a:t>
            </a:r>
            <a:r>
              <a:rPr lang="en-GB" sz="20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(SYG) </a:t>
            </a:r>
            <a:r>
              <a:rPr lang="1106" sz="20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i gyfrifo'r amseroedd teithio cyfartalog i wasanaethau allweddol ar drafnidiaeth gyhoeddus - </a:t>
            </a:r>
            <a:r>
              <a:rPr lang="1106" sz="2000" dirty="0" smtClean="0">
                <a:ln w="0"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offeryn </a:t>
            </a:r>
            <a:r>
              <a:rPr lang="1106" sz="2000" u="sng" dirty="0" smtClean="0">
                <a:ln w="0"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propeR</a:t>
            </a:r>
            <a:endParaRPr lang="1106" sz="2000" u="sng" dirty="0" smtClean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  <a:defRPr b="0" i="0"/>
            </a:pPr>
            <a:endParaRPr lang="1106" sz="2400" b="1" i="1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b="0" i="0"/>
            </a:pPr>
            <a:endParaRPr lang="1106" b="1" i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 b="0" i="0"/>
            </a:pPr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8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703871" y="178918"/>
            <a:ext cx="3377585" cy="432182"/>
          </a:xfrm>
        </p:spPr>
        <p:txBody>
          <a:bodyPr>
            <a:noAutofit/>
          </a:bodyPr>
          <a:lstStyle/>
          <a:p>
            <a:pPr lvl="0" algn="l"/>
            <a:r>
              <a:rPr lang="en-GB" sz="3600" dirty="0">
                <a:latin typeface="Arial" pitchFamily="34"/>
                <a:cs typeface="Arial" pitchFamily="34"/>
              </a:rPr>
              <a:t>New indicators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613" y="611100"/>
            <a:ext cx="8259097" cy="63094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Health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GP-recorded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chronic and mental health 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conditions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children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aged 4-5 who are obese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Education </a:t>
            </a:r>
            <a:r>
              <a:rPr lang="en-GB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- </a:t>
            </a:r>
            <a:r>
              <a:rPr lang="en-GB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F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oundation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Phase average point score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Housing - </a:t>
            </a:r>
            <a:r>
              <a:rPr lang="en-GB" sz="2400" i="1" dirty="0">
                <a:solidFill>
                  <a:srgbClr val="000000"/>
                </a:solidFill>
                <a:latin typeface="Arial" pitchFamily="34"/>
                <a:ea typeface="Times New Roman" pitchFamily="18"/>
                <a:cs typeface="Arial" pitchFamily="34"/>
              </a:rPr>
              <a:t>m</a:t>
            </a:r>
            <a:r>
              <a:rPr lang="en-GB" sz="2400" b="0" i="1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odelled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ea typeface="Times New Roman" pitchFamily="18"/>
                <a:cs typeface="Arial" pitchFamily="34"/>
              </a:rPr>
              <a:t>poor housing quality - likelihood of housing being in disrepair or containing serious hazards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Physical </a:t>
            </a:r>
            <a:r>
              <a:rPr lang="en-GB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Environment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p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roximity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to accessible natural green space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Access to </a:t>
            </a:r>
            <a:r>
              <a:rPr lang="en-GB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Services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premises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without broadband speed of at least 30 Mbit/s 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available</a:t>
            </a:r>
          </a:p>
          <a:p>
            <a:pPr marL="742950" lvl="1" indent="-285750">
              <a:spcAft>
                <a:spcPts val="600"/>
              </a:spcAft>
              <a:buSzPct val="100000"/>
              <a:buFont typeface="Arial" pitchFamily="34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new development - Data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Science Campus (ONS) </a:t>
            </a:r>
            <a:r>
              <a:rPr lang="en-GB" sz="2400" dirty="0">
                <a:solidFill>
                  <a:srgbClr val="000000"/>
                </a:solidFill>
                <a:latin typeface="Arial" pitchFamily="34"/>
                <a:cs typeface="Arial" pitchFamily="34"/>
                <a:hlinkClick r:id="rId3"/>
              </a:rPr>
              <a:t>propeR tool 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to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calculate 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travel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times to 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services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by public 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transport </a:t>
            </a:r>
            <a:endParaRPr lang="en-GB" sz="2400" b="1" i="1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ea typeface="Times New Roman" pitchFamily="18"/>
              <a:cs typeface="Arial" pitchFamily="34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1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00814" y="1859345"/>
            <a:ext cx="2376264" cy="1257235"/>
          </a:xfrm>
          <a:prstGeom prst="roundRect">
            <a:avLst/>
          </a:prstGeom>
          <a:solidFill>
            <a:schemeClr val="bg1"/>
          </a:solidFill>
          <a:ln w="25400" cap="flat" algn="ctr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 b="0" i="0"/>
            </a:pPr>
            <a:r>
              <a:rPr lang="1106" sz="2400" dirty="0">
                <a:solidFill>
                  <a:sysClr val="windowText" lastClr="000000"/>
                </a:solidFill>
                <a:latin typeface="Arial" panose="020B0604020202020204" pitchFamily="34" charset="0"/>
              </a:rPr>
              <a:t>Beth rydym yn ei gyhoeddi?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660525" y="3099973"/>
            <a:ext cx="463403" cy="55426"/>
          </a:xfrm>
          <a:prstGeom prst="straightConnector1">
            <a:avLst/>
          </a:prstGeom>
          <a:ln w="9525" cap="flat" algn="ctr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7553" y="2509068"/>
            <a:ext cx="296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b="1" dirty="0" smtClean="0">
                <a:latin typeface="Arial" panose="020B0604020202020204" pitchFamily="34" charset="0"/>
              </a:rPr>
              <a:t>Adroddiadau a Chanllawiau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65104" y="2992851"/>
            <a:ext cx="33896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en-GB" sz="1400" dirty="0" err="1" smtClean="0">
                <a:latin typeface="Arial" panose="020B0604020202020204" pitchFamily="34" charset="0"/>
                <a:hlinkClick r:id="rId3"/>
              </a:rPr>
              <a:t>Llyw.cymru</a:t>
            </a:r>
            <a:r>
              <a:rPr lang="en-GB" sz="1400" dirty="0" smtClean="0">
                <a:latin typeface="Arial" panose="020B0604020202020204" pitchFamily="34" charset="0"/>
                <a:hlinkClick r:id="rId3"/>
              </a:rPr>
              <a:t>/mallc</a:t>
            </a:r>
            <a:endParaRPr lang="1106" sz="1400" dirty="0" smtClean="0">
              <a:latin typeface="Arial" panose="020B0604020202020204" pitchFamily="34" charset="0"/>
              <a:hlinkClick r:id="rId3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795256" y="3064280"/>
            <a:ext cx="708706" cy="685080"/>
          </a:xfrm>
          <a:prstGeom prst="straightConnector1">
            <a:avLst/>
          </a:prstGeom>
          <a:ln w="9525" cap="flat" algn="ctr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34409" y="3177090"/>
            <a:ext cx="2016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b="0" i="0"/>
            </a:pPr>
            <a:r>
              <a:rPr lang="en-GB" sz="1400" dirty="0" smtClean="0">
                <a:latin typeface="Arial" panose="020B0604020202020204" pitchFamily="34" charset="0"/>
                <a:hlinkClick r:id="rId4"/>
              </a:rPr>
              <a:t>https://mallc.llyw.cymru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264601" y="2664725"/>
            <a:ext cx="3264940" cy="640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1106" b="1" dirty="0" smtClean="0">
                <a:latin typeface="Arial" panose="020B0604020202020204" pitchFamily="34" charset="0"/>
              </a:rPr>
              <a:t>Gwaith dadansoddi a </a:t>
            </a:r>
            <a:r>
              <a:rPr lang="en-GB" b="1" dirty="0" smtClean="0">
                <a:latin typeface="Arial" panose="020B0604020202020204" pitchFamily="34" charset="0"/>
              </a:rPr>
              <a:t/>
            </a:r>
            <a:br>
              <a:rPr lang="en-GB" b="1" dirty="0" smtClean="0">
                <a:latin typeface="Arial" panose="020B0604020202020204" pitchFamily="34" charset="0"/>
              </a:rPr>
            </a:br>
            <a:r>
              <a:rPr lang="1106" b="1" dirty="0" smtClean="0">
                <a:latin typeface="Arial" panose="020B0604020202020204" pitchFamily="34" charset="0"/>
              </a:rPr>
              <a:t>mapiau rhyngweithiol</a:t>
            </a:r>
          </a:p>
        </p:txBody>
      </p:sp>
      <p:cxnSp>
        <p:nvCxnSpPr>
          <p:cNvPr id="37" name="Straight Arrow Connector 36"/>
          <p:cNvCxnSpPr>
            <a:stCxn id="6" idx="2"/>
          </p:cNvCxnSpPr>
          <p:nvPr/>
        </p:nvCxnSpPr>
        <p:spPr>
          <a:xfrm>
            <a:off x="4588946" y="3116580"/>
            <a:ext cx="28431" cy="1586179"/>
          </a:xfrm>
          <a:prstGeom prst="straightConnector1">
            <a:avLst/>
          </a:prstGeom>
          <a:ln w="9525" cap="flat" algn="ctr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3917753" y="4452098"/>
            <a:ext cx="4738490" cy="2405902"/>
            <a:chOff x="3458985" y="4424767"/>
            <a:chExt cx="4738490" cy="2405902"/>
          </a:xfrm>
        </p:grpSpPr>
        <p:sp>
          <p:nvSpPr>
            <p:cNvPr id="65" name="Hexagon 64"/>
            <p:cNvSpPr/>
            <p:nvPr/>
          </p:nvSpPr>
          <p:spPr>
            <a:xfrm>
              <a:off x="3458985" y="4702759"/>
              <a:ext cx="2049120" cy="1582722"/>
            </a:xfrm>
            <a:prstGeom prst="hexagon">
              <a:avLst/>
            </a:prstGeom>
            <a:solidFill>
              <a:schemeClr val="bg1"/>
            </a:solidFill>
            <a:ln w="25400" cap="flat" algn="ctr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 b="0" i="0"/>
              </a:pPr>
              <a:endParaRPr lang="1106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487846" y="5497487"/>
              <a:ext cx="20202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1106" sz="1400" dirty="0" smtClean="0">
                  <a:latin typeface="Arial" panose="020B0604020202020204" pitchFamily="34" charset="0"/>
                  <a:hlinkClick r:id="rId5"/>
                </a:rPr>
                <a:t>StatsCymru</a:t>
              </a:r>
              <a:endParaRPr lang="1106" sz="1400" dirty="0" smtClean="0">
                <a:latin typeface="Arial" panose="020B0604020202020204" pitchFamily="34" charset="0"/>
                <a:hlinkClick r:id="rId6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779912" y="5158933"/>
              <a:ext cx="14077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b="0" i="0"/>
              </a:pPr>
              <a:r>
                <a:rPr lang="1106" b="1" dirty="0">
                  <a:ln w="0"/>
                  <a:latin typeface="Arial" panose="020B0604020202020204" pitchFamily="34" charset="0"/>
                </a:rPr>
                <a:t>Data</a:t>
              </a:r>
            </a:p>
            <a:p>
              <a:pPr>
                <a:defRPr b="0" i="0"/>
              </a:pPr>
              <a:endPara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36965" y="4424767"/>
              <a:ext cx="2660510" cy="2405902"/>
            </a:xfrm>
            <a:prstGeom prst="rect">
              <a:avLst/>
            </a:prstGeom>
            <a:ln w="31750">
              <a:solidFill>
                <a:schemeClr val="accent1">
                  <a:shade val="50000"/>
                </a:schemeClr>
              </a:solidFill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6998" y="385368"/>
            <a:ext cx="2584502" cy="2183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36" y="576145"/>
            <a:ext cx="2751229" cy="21105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2026" y="3607687"/>
            <a:ext cx="2584212" cy="23655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893" y="551373"/>
            <a:ext cx="2784251" cy="5508144"/>
          </a:xfrm>
          <a:prstGeom prst="rect">
            <a:avLst/>
          </a:prstGeom>
          <a:noFill/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177553" y="358896"/>
            <a:ext cx="2837963" cy="2966335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53156" y="2697089"/>
            <a:ext cx="2763724" cy="831062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200104" y="2567505"/>
            <a:ext cx="2837963" cy="756266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156" y="576145"/>
            <a:ext cx="2378425" cy="25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2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/>
          <p:cNvSpPr/>
          <p:nvPr/>
        </p:nvSpPr>
        <p:spPr>
          <a:xfrm>
            <a:off x="3458983" y="2139147"/>
            <a:ext cx="2376260" cy="125723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FFFF"/>
          </a:soli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What 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have we published</a:t>
            </a:r>
            <a:r>
              <a:rPr lang="en-GB" sz="2400" b="0" i="0" u="none" strike="noStrike" kern="120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so far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?</a:t>
            </a:r>
            <a:endParaRPr lang="en-GB" sz="2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3" name="Straight Arrow Connector 7"/>
          <p:cNvCxnSpPr/>
          <p:nvPr/>
        </p:nvCxnSpPr>
        <p:spPr>
          <a:xfrm flipV="1">
            <a:off x="4916079" y="995745"/>
            <a:ext cx="1168091" cy="1127592"/>
          </a:xfrm>
          <a:prstGeom prst="straightConnector1">
            <a:avLst/>
          </a:prstGeom>
          <a:noFill/>
          <a:ln w="9528" cap="flat">
            <a:solidFill>
              <a:srgbClr val="4A7EBB"/>
            </a:solidFill>
            <a:prstDash val="solid"/>
            <a:miter/>
            <a:tailEnd type="arrow"/>
          </a:ln>
        </p:spPr>
      </p:cxnSp>
      <p:pic>
        <p:nvPicPr>
          <p:cNvPr id="5" name="Picture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235" y="723080"/>
            <a:ext cx="2738463" cy="18001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Box 14"/>
          <p:cNvSpPr txBox="1"/>
          <p:nvPr/>
        </p:nvSpPr>
        <p:spPr>
          <a:xfrm>
            <a:off x="6139638" y="2909288"/>
            <a:ext cx="2958879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Reports &amp; Guidance</a:t>
            </a:r>
          </a:p>
        </p:txBody>
      </p:sp>
      <p:sp>
        <p:nvSpPr>
          <p:cNvPr id="7" name="Rectangle 15">
            <a:hlinkClick r:id="rId4"/>
          </p:cNvPr>
          <p:cNvSpPr/>
          <p:nvPr/>
        </p:nvSpPr>
        <p:spPr>
          <a:xfrm>
            <a:off x="6435282" y="3205575"/>
            <a:ext cx="2491657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  <a:hlinkClick r:id="rId5"/>
              </a:rPr>
              <a:t>https://gov.wales/wimd</a:t>
            </a:r>
            <a:endParaRPr lang="en-GB" sz="1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cxnSp>
        <p:nvCxnSpPr>
          <p:cNvPr id="8" name="Straight Arrow Connector 16"/>
          <p:cNvCxnSpPr/>
          <p:nvPr/>
        </p:nvCxnSpPr>
        <p:spPr>
          <a:xfrm flipH="1" flipV="1">
            <a:off x="2858944" y="981352"/>
            <a:ext cx="1338654" cy="1157795"/>
          </a:xfrm>
          <a:prstGeom prst="straightConnector1">
            <a:avLst/>
          </a:prstGeom>
          <a:noFill/>
          <a:ln w="9528" cap="flat">
            <a:solidFill>
              <a:srgbClr val="4A7EBB"/>
            </a:solidFill>
            <a:prstDash val="solid"/>
            <a:miter/>
            <a:tailEnd type="arrow"/>
          </a:ln>
        </p:spPr>
      </p:cxnSp>
      <p:pic>
        <p:nvPicPr>
          <p:cNvPr id="9" name="Picture 18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6" y="735000"/>
            <a:ext cx="2553233" cy="196916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ectangle 21"/>
          <p:cNvSpPr/>
          <p:nvPr/>
        </p:nvSpPr>
        <p:spPr>
          <a:xfrm>
            <a:off x="478396" y="3412193"/>
            <a:ext cx="2022798" cy="307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400" dirty="0">
                <a:solidFill>
                  <a:srgbClr val="000000"/>
                </a:solidFill>
                <a:latin typeface="Arial" pitchFamily="34"/>
                <a:cs typeface="Arial" pitchFamily="34"/>
                <a:hlinkClick r:id="rId7"/>
              </a:rPr>
              <a:t>https://</a:t>
            </a:r>
            <a:r>
              <a:rPr lang="en-GB" sz="1400" dirty="0" smtClean="0">
                <a:solidFill>
                  <a:srgbClr val="000000"/>
                </a:solidFill>
                <a:latin typeface="Arial" pitchFamily="34"/>
                <a:cs typeface="Arial" pitchFamily="34"/>
                <a:hlinkClick r:id="rId7"/>
              </a:rPr>
              <a:t>wimd.gov.wales</a:t>
            </a:r>
            <a:endParaRPr lang="en-GB" sz="14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1" name="TextBox 22"/>
          <p:cNvSpPr txBox="1"/>
          <p:nvPr/>
        </p:nvSpPr>
        <p:spPr>
          <a:xfrm>
            <a:off x="-279464" y="2850243"/>
            <a:ext cx="3438427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Interactive maps </a:t>
            </a:r>
            <a:br>
              <a:rPr lang="en-GB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</a:br>
            <a:r>
              <a:rPr lang="en-GB" sz="18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&amp; analysis</a:t>
            </a:r>
          </a:p>
        </p:txBody>
      </p:sp>
      <p:pic>
        <p:nvPicPr>
          <p:cNvPr id="12" name="Picture 2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718" y="3825740"/>
            <a:ext cx="2541538" cy="2206355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3" name="Straight Arrow Connector 30"/>
          <p:cNvCxnSpPr/>
          <p:nvPr/>
        </p:nvCxnSpPr>
        <p:spPr>
          <a:xfrm flipH="1">
            <a:off x="2859310" y="3412193"/>
            <a:ext cx="1208636" cy="1175416"/>
          </a:xfrm>
          <a:prstGeom prst="straightConnector1">
            <a:avLst/>
          </a:prstGeom>
          <a:noFill/>
          <a:ln w="9528" cap="flat">
            <a:solidFill>
              <a:srgbClr val="4A7EBB"/>
            </a:solidFill>
            <a:prstDash val="solid"/>
            <a:miter/>
            <a:tailEnd type="arrow"/>
          </a:ln>
        </p:spPr>
      </p:cxnSp>
      <p:cxnSp>
        <p:nvCxnSpPr>
          <p:cNvPr id="14" name="Straight Arrow Connector 36"/>
          <p:cNvCxnSpPr/>
          <p:nvPr/>
        </p:nvCxnSpPr>
        <p:spPr>
          <a:xfrm>
            <a:off x="5242822" y="3396383"/>
            <a:ext cx="1033948" cy="1196895"/>
          </a:xfrm>
          <a:prstGeom prst="straightConnector1">
            <a:avLst/>
          </a:prstGeom>
          <a:noFill/>
          <a:ln w="9528" cap="flat">
            <a:solidFill>
              <a:srgbClr val="4A7EBB"/>
            </a:solidFill>
            <a:prstDash val="solid"/>
            <a:miter/>
            <a:tailEnd type="arrow"/>
          </a:ln>
        </p:spPr>
      </p:cxnSp>
      <p:pic>
        <p:nvPicPr>
          <p:cNvPr id="15" name="Picture 6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1824" y="3825740"/>
            <a:ext cx="2634038" cy="2193188"/>
          </a:xfrm>
          <a:prstGeom prst="rect">
            <a:avLst/>
          </a:prstGeom>
          <a:noFill/>
          <a:ln w="31747" cap="flat">
            <a:solidFill>
              <a:srgbClr val="41719C"/>
            </a:solidFill>
            <a:prstDash val="solid"/>
            <a:miter/>
          </a:ln>
        </p:spPr>
      </p:pic>
      <p:grpSp>
        <p:nvGrpSpPr>
          <p:cNvPr id="16" name="Group 20"/>
          <p:cNvGrpSpPr/>
          <p:nvPr/>
        </p:nvGrpSpPr>
        <p:grpSpPr>
          <a:xfrm>
            <a:off x="3597267" y="4130967"/>
            <a:ext cx="2016224" cy="1582725"/>
            <a:chOff x="3597267" y="4838895"/>
            <a:chExt cx="2016224" cy="1582725"/>
          </a:xfrm>
        </p:grpSpPr>
        <p:sp>
          <p:nvSpPr>
            <p:cNvPr id="17" name="Hexagon 64"/>
            <p:cNvSpPr/>
            <p:nvPr/>
          </p:nvSpPr>
          <p:spPr>
            <a:xfrm>
              <a:off x="3689439" y="4838895"/>
              <a:ext cx="1797271" cy="15827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+- 0 0 1"/>
                <a:gd name="f9" fmla="val 115470"/>
                <a:gd name="f10" fmla="val 25000"/>
                <a:gd name="f11" fmla="+- 0 0 -180"/>
                <a:gd name="f12" fmla="+- 0 0 -360"/>
                <a:gd name="f13" fmla="abs f3"/>
                <a:gd name="f14" fmla="abs f4"/>
                <a:gd name="f15" fmla="abs f5"/>
                <a:gd name="f16" fmla="+- 3600000 f1 0"/>
                <a:gd name="f17" fmla="*/ f11 f0 1"/>
                <a:gd name="f18" fmla="*/ f12 f0 1"/>
                <a:gd name="f19" fmla="?: f13 f3 1"/>
                <a:gd name="f20" fmla="?: f14 f4 1"/>
                <a:gd name="f21" fmla="?: f15 f5 1"/>
                <a:gd name="f22" fmla="+- f16 0 f1"/>
                <a:gd name="f23" fmla="*/ f17 1 f2"/>
                <a:gd name="f24" fmla="*/ f18 1 f2"/>
                <a:gd name="f25" fmla="*/ f19 1 21600"/>
                <a:gd name="f26" fmla="*/ f20 1 21600"/>
                <a:gd name="f27" fmla="*/ 21600 f19 1"/>
                <a:gd name="f28" fmla="*/ 21600 f20 1"/>
                <a:gd name="f29" fmla="+- f22 f1 0"/>
                <a:gd name="f30" fmla="+- f23 0 f1"/>
                <a:gd name="f31" fmla="+- f24 0 f1"/>
                <a:gd name="f32" fmla="min f26 f25"/>
                <a:gd name="f33" fmla="*/ f27 1 f21"/>
                <a:gd name="f34" fmla="*/ f28 1 f21"/>
                <a:gd name="f35" fmla="*/ f29 f7 1"/>
                <a:gd name="f36" fmla="val f33"/>
                <a:gd name="f37" fmla="val f34"/>
                <a:gd name="f38" fmla="*/ f35 1 f0"/>
                <a:gd name="f39" fmla="*/ f6 f32 1"/>
                <a:gd name="f40" fmla="+- f37 0 f6"/>
                <a:gd name="f41" fmla="+- f36 0 f6"/>
                <a:gd name="f42" fmla="+- 0 0 f38"/>
                <a:gd name="f43" fmla="*/ f36 f32 1"/>
                <a:gd name="f44" fmla="*/ f40 1 2"/>
                <a:gd name="f45" fmla="min f41 f40"/>
                <a:gd name="f46" fmla="*/ 50000 f41 1"/>
                <a:gd name="f47" fmla="+- 0 0 f42"/>
                <a:gd name="f48" fmla="+- f6 f44 0"/>
                <a:gd name="f49" fmla="*/ f46 1 f45"/>
                <a:gd name="f50" fmla="*/ f44 f9 1"/>
                <a:gd name="f51" fmla="*/ f45 f10 1"/>
                <a:gd name="f52" fmla="*/ f47 f0 1"/>
                <a:gd name="f53" fmla="*/ f50 1 100000"/>
                <a:gd name="f54" fmla="*/ f51 1 100000"/>
                <a:gd name="f55" fmla="*/ f49 f8 1"/>
                <a:gd name="f56" fmla="*/ f52 1 f7"/>
                <a:gd name="f57" fmla="*/ f48 f32 1"/>
                <a:gd name="f58" fmla="+- f36 0 f54"/>
                <a:gd name="f59" fmla="*/ f55 1 2"/>
                <a:gd name="f60" fmla="+- f56 0 f1"/>
                <a:gd name="f61" fmla="*/ f54 f32 1"/>
                <a:gd name="f62" fmla="sin 1 f60"/>
                <a:gd name="f63" fmla="+- f10 f59 0"/>
                <a:gd name="f64" fmla="*/ f58 f32 1"/>
                <a:gd name="f65" fmla="+- 0 0 f62"/>
                <a:gd name="f66" fmla="?: f63 4 2"/>
                <a:gd name="f67" fmla="?: f63 3 2"/>
                <a:gd name="f68" fmla="?: f63 f59 0"/>
                <a:gd name="f69" fmla="+- 0 0 f65"/>
                <a:gd name="f70" fmla="+- f10 f68 0"/>
                <a:gd name="f71" fmla="val f69"/>
                <a:gd name="f72" fmla="*/ f70 1 f59"/>
                <a:gd name="f73" fmla="*/ f71 f53 1"/>
                <a:gd name="f74" fmla="*/ f72 f67 1"/>
                <a:gd name="f75" fmla="+- f48 0 f73"/>
                <a:gd name="f76" fmla="+- f48 f73 0"/>
                <a:gd name="f77" fmla="*/ f74 1 f8"/>
                <a:gd name="f78" fmla="+- f66 f77 0"/>
                <a:gd name="f79" fmla="*/ f75 f32 1"/>
                <a:gd name="f80" fmla="*/ f76 f32 1"/>
                <a:gd name="f81" fmla="*/ f41 f78 1"/>
                <a:gd name="f82" fmla="*/ f40 f78 1"/>
                <a:gd name="f83" fmla="*/ f81 1 24"/>
                <a:gd name="f84" fmla="*/ f82 1 24"/>
                <a:gd name="f85" fmla="+- f36 0 f83"/>
                <a:gd name="f86" fmla="+- f37 0 f84"/>
                <a:gd name="f87" fmla="*/ f83 f32 1"/>
                <a:gd name="f88" fmla="*/ f84 f32 1"/>
                <a:gd name="f89" fmla="*/ f85 f32 1"/>
                <a:gd name="f90" fmla="*/ f86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64" y="f80"/>
                </a:cxn>
                <a:cxn ang="f30">
                  <a:pos x="f61" y="f80"/>
                </a:cxn>
                <a:cxn ang="f31">
                  <a:pos x="f61" y="f79"/>
                </a:cxn>
                <a:cxn ang="f31">
                  <a:pos x="f64" y="f79"/>
                </a:cxn>
              </a:cxnLst>
              <a:rect l="f87" t="f88" r="f89" b="f90"/>
              <a:pathLst>
                <a:path>
                  <a:moveTo>
                    <a:pt x="f39" y="f57"/>
                  </a:moveTo>
                  <a:lnTo>
                    <a:pt x="f61" y="f79"/>
                  </a:lnTo>
                  <a:lnTo>
                    <a:pt x="f64" y="f79"/>
                  </a:lnTo>
                  <a:lnTo>
                    <a:pt x="f43" y="f57"/>
                  </a:lnTo>
                  <a:lnTo>
                    <a:pt x="f64" y="f80"/>
                  </a:lnTo>
                  <a:lnTo>
                    <a:pt x="f61" y="f80"/>
                  </a:lnTo>
                  <a:close/>
                </a:path>
              </a:pathLst>
            </a:custGeom>
            <a:solidFill>
              <a:srgbClr val="FFFFFF"/>
            </a:solidFill>
            <a:ln w="25402" cap="flat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400" b="1" i="0" u="none" strike="noStrike" kern="1200" cap="none" spc="0" baseline="0">
                <a:solidFill>
                  <a:srgbClr val="000000"/>
                </a:solidFill>
                <a:effectLst>
                  <a:outerShdw dist="19048" dir="2700000">
                    <a:srgbClr val="000000"/>
                  </a:outerShdw>
                </a:effectLst>
                <a:uFillTx/>
                <a:latin typeface="Century Gothic" pitchFamily="34"/>
              </a:endParaRPr>
            </a:p>
          </p:txBody>
        </p:sp>
        <p:sp>
          <p:nvSpPr>
            <p:cNvPr id="18" name="TextBox 65"/>
            <p:cNvSpPr txBox="1"/>
            <p:nvPr/>
          </p:nvSpPr>
          <p:spPr>
            <a:xfrm>
              <a:off x="3597267" y="5610218"/>
              <a:ext cx="2016224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400" b="0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  <a:hlinkClick r:id="rId10"/>
                </a:rPr>
                <a:t>StatsWales</a:t>
              </a:r>
              <a:endParaRPr lang="en-GB" sz="1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endParaRPr>
            </a:p>
          </p:txBody>
        </p:sp>
        <p:sp>
          <p:nvSpPr>
            <p:cNvPr id="19" name="TextBox 68"/>
            <p:cNvSpPr txBox="1"/>
            <p:nvPr/>
          </p:nvSpPr>
          <p:spPr>
            <a:xfrm>
              <a:off x="3880082" y="5239201"/>
              <a:ext cx="1404957" cy="646334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800" b="1" i="0" u="none" strike="noStrike" kern="1200" cap="none" spc="0" baseline="0">
                  <a:solidFill>
                    <a:srgbClr val="000000"/>
                  </a:solidFill>
                  <a:uFillTx/>
                  <a:latin typeface="Arial" pitchFamily="34"/>
                  <a:cs typeface="Arial" pitchFamily="34"/>
                </a:rPr>
                <a:t>Data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endParaRPr>
            </a:p>
          </p:txBody>
        </p:sp>
      </p:grpSp>
      <p:sp>
        <p:nvSpPr>
          <p:cNvPr id="20" name="Rectangle 18"/>
          <p:cNvSpPr/>
          <p:nvPr/>
        </p:nvSpPr>
        <p:spPr>
          <a:xfrm>
            <a:off x="6139638" y="735000"/>
            <a:ext cx="2958879" cy="2837346"/>
          </a:xfrm>
          <a:prstGeom prst="rect">
            <a:avLst/>
          </a:prstGeom>
          <a:noFill/>
          <a:ln w="31747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" name="Rectangle 19"/>
          <p:cNvSpPr/>
          <p:nvPr/>
        </p:nvSpPr>
        <p:spPr>
          <a:xfrm>
            <a:off x="92592" y="735000"/>
            <a:ext cx="2766352" cy="5356088"/>
          </a:xfrm>
          <a:prstGeom prst="rect">
            <a:avLst/>
          </a:prstGeom>
          <a:noFill/>
          <a:ln w="31747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2592" y="2826754"/>
            <a:ext cx="2766352" cy="938649"/>
          </a:xfrm>
          <a:prstGeom prst="rect">
            <a:avLst/>
          </a:prstGeom>
          <a:noFill/>
          <a:ln w="31747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39638" y="2871358"/>
            <a:ext cx="2958879" cy="700988"/>
          </a:xfrm>
          <a:prstGeom prst="rect">
            <a:avLst/>
          </a:prstGeom>
          <a:noFill/>
          <a:ln w="31747" cap="flat">
            <a:solidFill>
              <a:srgbClr val="41719C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426" y="744386"/>
            <a:ext cx="1935195" cy="25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1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:\statshare\StatsBranding\Images-logos\banner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13052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5"/>
          <p:cNvSpPr/>
          <p:nvPr/>
        </p:nvSpPr>
        <p:spPr>
          <a:xfrm>
            <a:off x="2237625" y="3280383"/>
            <a:ext cx="49840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WIMD 2019 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6122" y="2372331"/>
            <a:ext cx="65870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Canlyniadau</a:t>
            </a:r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MALlC 2019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5038344" y="2596896"/>
            <a:ext cx="3929068" cy="397105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700"/>
              </a:spcBef>
            </a:pPr>
            <a:r>
              <a:rPr lang="en-GB" sz="2400" dirty="0" smtClean="0">
                <a:latin typeface="Arial" pitchFamily="34"/>
                <a:cs typeface="Arial" pitchFamily="34"/>
              </a:rPr>
              <a:t>What </a:t>
            </a:r>
            <a:r>
              <a:rPr lang="en-GB" sz="2400" dirty="0">
                <a:latin typeface="Arial" pitchFamily="34"/>
                <a:cs typeface="Arial" pitchFamily="34"/>
              </a:rPr>
              <a:t>is </a:t>
            </a:r>
            <a:r>
              <a:rPr lang="en-GB" sz="2400" dirty="0" smtClean="0">
                <a:latin typeface="Arial" pitchFamily="34"/>
                <a:cs typeface="Arial" pitchFamily="34"/>
              </a:rPr>
              <a:t>WIMD?</a:t>
            </a:r>
            <a:endParaRPr lang="en-GB" sz="2400" dirty="0">
              <a:latin typeface="Arial" pitchFamily="34"/>
              <a:cs typeface="Arial" pitchFamily="34"/>
            </a:endParaRPr>
          </a:p>
          <a:p>
            <a:pPr lvl="0">
              <a:lnSpc>
                <a:spcPct val="150000"/>
              </a:lnSpc>
              <a:spcBef>
                <a:spcPts val="700"/>
              </a:spcBef>
            </a:pPr>
            <a:r>
              <a:rPr lang="en-GB" sz="2400" dirty="0">
                <a:latin typeface="Arial" pitchFamily="34"/>
                <a:cs typeface="Arial" pitchFamily="34"/>
              </a:rPr>
              <a:t>WIMD </a:t>
            </a:r>
            <a:r>
              <a:rPr lang="en-GB" sz="2400" dirty="0" smtClean="0">
                <a:latin typeface="Arial" pitchFamily="34"/>
                <a:cs typeface="Arial" pitchFamily="34"/>
              </a:rPr>
              <a:t>2019 background</a:t>
            </a:r>
            <a:endParaRPr lang="en-GB" sz="2400" dirty="0">
              <a:latin typeface="Arial" pitchFamily="34"/>
              <a:cs typeface="Arial" pitchFamily="34"/>
            </a:endParaRPr>
          </a:p>
          <a:p>
            <a:pPr lvl="0">
              <a:lnSpc>
                <a:spcPct val="150000"/>
              </a:lnSpc>
              <a:spcBef>
                <a:spcPts val="700"/>
              </a:spcBef>
            </a:pPr>
            <a:r>
              <a:rPr lang="en-GB" sz="2400" dirty="0" smtClean="0">
                <a:latin typeface="Arial" pitchFamily="34"/>
                <a:cs typeface="Arial" pitchFamily="34"/>
              </a:rPr>
              <a:t>WIMD 2019 results?</a:t>
            </a:r>
            <a:endParaRPr lang="en-GB" sz="2400" dirty="0">
              <a:latin typeface="Arial" pitchFamily="34"/>
              <a:cs typeface="Arial" pitchFamily="34"/>
            </a:endParaRPr>
          </a:p>
          <a:p>
            <a:pPr lvl="0">
              <a:lnSpc>
                <a:spcPct val="150000"/>
              </a:lnSpc>
              <a:spcBef>
                <a:spcPts val="700"/>
              </a:spcBef>
            </a:pPr>
            <a:r>
              <a:rPr lang="en-GB" sz="2400" dirty="0" smtClean="0">
                <a:latin typeface="Arial" pitchFamily="34"/>
                <a:cs typeface="Arial" pitchFamily="34"/>
              </a:rPr>
              <a:t>Find out more</a:t>
            </a:r>
            <a:endParaRPr lang="en-GB" sz="2400" dirty="0">
              <a:latin typeface="Arial" pitchFamily="34"/>
              <a:cs typeface="Arial" pitchFamily="34"/>
            </a:endParaRPr>
          </a:p>
        </p:txBody>
      </p:sp>
      <p:pic>
        <p:nvPicPr>
          <p:cNvPr id="3" name="Picture 4" descr="P:\statshare\StatsBranding\Images-logos\banner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38" y="0"/>
            <a:ext cx="9144000" cy="13052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6"/>
          <p:cNvSpPr txBox="1">
            <a:spLocks noGrp="1"/>
          </p:cNvSpPr>
          <p:nvPr>
            <p:ph type="title"/>
          </p:nvPr>
        </p:nvSpPr>
        <p:spPr>
          <a:xfrm>
            <a:off x="5449190" y="1632231"/>
            <a:ext cx="2324944" cy="867902"/>
          </a:xfrm>
        </p:spPr>
        <p:txBody>
          <a:bodyPr/>
          <a:lstStyle/>
          <a:p>
            <a:pPr lvl="0"/>
            <a:r>
              <a:rPr lang="en-GB" dirty="0">
                <a:latin typeface="Arial" pitchFamily="34"/>
                <a:cs typeface="Arial" pitchFamily="34"/>
              </a:rPr>
              <a:t>Outline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715622" y="1632231"/>
            <a:ext cx="2835883" cy="8267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dirty="0" err="1" smtClean="0">
                <a:latin typeface="Arial" pitchFamily="34"/>
                <a:cs typeface="Arial" pitchFamily="34"/>
              </a:rPr>
              <a:t>Braslun</a:t>
            </a:r>
            <a:endParaRPr lang="en-GB" dirty="0">
              <a:latin typeface="Arial" pitchFamily="34"/>
              <a:cs typeface="Arial" pitchFamily="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496" y="2596896"/>
            <a:ext cx="4160519" cy="34024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700"/>
              </a:spcBef>
            </a:pPr>
            <a:r>
              <a:rPr lang="en-GB" sz="2400" dirty="0" smtClean="0">
                <a:latin typeface="Arial" pitchFamily="34"/>
                <a:cs typeface="Arial" pitchFamily="34"/>
              </a:rPr>
              <a:t>Beth </a:t>
            </a:r>
            <a:r>
              <a:rPr lang="en-GB" sz="2400" dirty="0" err="1" smtClean="0">
                <a:latin typeface="Arial" pitchFamily="34"/>
                <a:cs typeface="Arial" pitchFamily="34"/>
              </a:rPr>
              <a:t>yw</a:t>
            </a:r>
            <a:r>
              <a:rPr lang="en-GB" sz="2400" dirty="0" smtClean="0">
                <a:latin typeface="Arial" pitchFamily="34"/>
                <a:cs typeface="Arial" pitchFamily="34"/>
              </a:rPr>
              <a:t> MALlC?</a:t>
            </a:r>
          </a:p>
          <a:p>
            <a:pPr>
              <a:lnSpc>
                <a:spcPct val="150000"/>
              </a:lnSpc>
              <a:spcBef>
                <a:spcPts val="700"/>
              </a:spcBef>
            </a:pPr>
            <a:r>
              <a:rPr lang="en-GB" sz="2400" dirty="0" err="1" smtClean="0">
                <a:latin typeface="Arial" pitchFamily="34"/>
                <a:cs typeface="Arial" pitchFamily="34"/>
              </a:rPr>
              <a:t>Cefndir</a:t>
            </a:r>
            <a:r>
              <a:rPr lang="en-GB" sz="2400" dirty="0" smtClean="0">
                <a:latin typeface="Arial" pitchFamily="34"/>
                <a:cs typeface="Arial" pitchFamily="34"/>
              </a:rPr>
              <a:t> MALlC 2019</a:t>
            </a:r>
          </a:p>
          <a:p>
            <a:pPr>
              <a:lnSpc>
                <a:spcPct val="150000"/>
              </a:lnSpc>
              <a:spcBef>
                <a:spcPts val="700"/>
              </a:spcBef>
            </a:pPr>
            <a:r>
              <a:rPr lang="en-GB" sz="2400" dirty="0" err="1" smtClean="0">
                <a:latin typeface="Arial" pitchFamily="34"/>
                <a:cs typeface="Arial" pitchFamily="34"/>
              </a:rPr>
              <a:t>Canlyniadau</a:t>
            </a:r>
            <a:r>
              <a:rPr lang="en-GB" sz="2400" dirty="0" smtClean="0">
                <a:latin typeface="Arial" pitchFamily="34"/>
                <a:cs typeface="Arial" pitchFamily="34"/>
              </a:rPr>
              <a:t> MALlC 2019</a:t>
            </a:r>
          </a:p>
          <a:p>
            <a:pPr>
              <a:lnSpc>
                <a:spcPct val="150000"/>
              </a:lnSpc>
              <a:spcBef>
                <a:spcPts val="700"/>
              </a:spcBef>
            </a:pPr>
            <a:r>
              <a:rPr lang="en-GB" sz="2400" dirty="0" err="1" smtClean="0">
                <a:latin typeface="Arial" pitchFamily="34"/>
                <a:cs typeface="Arial" pitchFamily="34"/>
              </a:rPr>
              <a:t>Dysgu</a:t>
            </a:r>
            <a:r>
              <a:rPr lang="en-GB" sz="2400" dirty="0" smtClean="0">
                <a:latin typeface="Arial" pitchFamily="34"/>
                <a:cs typeface="Arial" pitchFamily="34"/>
              </a:rPr>
              <a:t> </a:t>
            </a:r>
            <a:r>
              <a:rPr lang="en-GB" sz="2400" dirty="0" err="1" smtClean="0">
                <a:latin typeface="Arial" pitchFamily="34"/>
                <a:cs typeface="Arial" pitchFamily="34"/>
              </a:rPr>
              <a:t>mwy</a:t>
            </a:r>
            <a:endParaRPr lang="en-GB" sz="2400" dirty="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0571" y="525687"/>
            <a:ext cx="3257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Mynegai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Cyffredinol</a:t>
            </a:r>
            <a:endParaRPr lang="en-GB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MALlC 2019,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roedd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pocedi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cymharol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uchel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ninasoedd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chymoedd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 de, ac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rhai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trefi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arfordir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ffin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yn y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gogledd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571" y="3698655"/>
            <a:ext cx="3257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Overall Index</a:t>
            </a:r>
          </a:p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WIMD 2019, there were pockets of high relative deprivation in the South Wales cities and valleys, and in some North Wales coastal and border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towns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957" y="269176"/>
            <a:ext cx="5162647" cy="59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4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228600"/>
            <a:ext cx="726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Symudiadau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rhwng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grwpiau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y Mynegai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Cyffredinol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rhwng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MALlC 2014 a MALlC 2019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343" y="941695"/>
            <a:ext cx="7217107" cy="535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213110"/>
            <a:ext cx="7132320" cy="5517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7269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Deprivation group movements for the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verall Index, </a:t>
            </a:r>
            <a:b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between WIMD 2014 and WIMD 2019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2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9182" y="135073"/>
            <a:ext cx="8898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MALlC 2019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8364" y="870241"/>
            <a:ext cx="87891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ardal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fwyaf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yng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Nghymru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ynghyd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thair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ardal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oedd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ymhlith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10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ardal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fwyaf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MALlC 2014,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sydd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wedi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symud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o'r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grŵp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hwnnw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MALlC 2019.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55" y="1793571"/>
            <a:ext cx="7710320" cy="50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5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33046" y="135073"/>
            <a:ext cx="7825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WIMD 2019 most deprived areas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1" y="870241"/>
            <a:ext cx="86340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deprived areas in 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Wales,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together with three areas that were ranked between 1 and 10 in WIMD 2014, but have moved out of that group in WIMD 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535" y="1513076"/>
            <a:ext cx="7162598" cy="50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928"/>
            <a:ext cx="9144000" cy="778545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Dadansoddiad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yn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awdurdod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lleol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9468" y="1379577"/>
            <a:ext cx="802506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awdurdod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lleol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â'r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gyfran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uchaf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yn y 10%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Nghymru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MALlC 2019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Casnewydd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(24.2% neu 23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Sir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Fynwy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yn y 10%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dim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19.6% (neu 11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yn y 50%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Nghymru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Blaenau Gwent a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â'r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ganran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uchaf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yn y 50%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Nghymru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(85.1% neu 40 o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). Merthyr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Tudful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â'r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ganran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uchaf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un,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gyda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77.8% (neu 28)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o'i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hanner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Cymru.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9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928"/>
            <a:ext cx="9144000" cy="778545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uthority analysis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1263" y="1600200"/>
            <a:ext cx="802506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local authority with the highest proportion of areas in the most deprived 10% in Wales was Newport (24.2% or 23 areas).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Monmouthshire had none of its areas in the most deprived 10% and only 19.6% (or 11 areas) in the most deprived 50% in Wales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Blaenau Gwent had the highest percentage of areas in the most deprived 50% in Wales (85.1% or 40 areas). The next highest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Merthyr Tydfil, with 77.8% (or 28) of its areas in the most deprived half of Wales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92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descr="Table showing concentrations of WIMD 2019 overall deprived areas, by local authority&#10;"/>
          <p:cNvSpPr txBox="1"/>
          <p:nvPr/>
        </p:nvSpPr>
        <p:spPr>
          <a:xfrm>
            <a:off x="116958" y="176342"/>
            <a:ext cx="221680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Dadansoddiad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Awdurdod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leol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MALlC 2019, yn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ôl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awdurdod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lleol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188" y="84805"/>
            <a:ext cx="6528165" cy="67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09" y="74428"/>
            <a:ext cx="6486481" cy="6783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959" y="176342"/>
            <a:ext cx="183215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Local authority analysis</a:t>
            </a:r>
          </a:p>
          <a:p>
            <a:endParaRPr lang="en-GB" sz="1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WIMD 2019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deprived areas, by local authority</a:t>
            </a:r>
          </a:p>
        </p:txBody>
      </p:sp>
    </p:spTree>
    <p:extLst>
      <p:ext uri="{BB962C8B-B14F-4D97-AF65-F5344CB8AC3E}">
        <p14:creationId xmlns:p14="http://schemas.microsoft.com/office/powerpoint/2010/main" val="33226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47"/>
            <a:ext cx="3633537" cy="1760726"/>
          </a:xfrm>
        </p:spPr>
        <p:txBody>
          <a:bodyPr>
            <a:normAutofit/>
          </a:bodyPr>
          <a:lstStyle/>
          <a:p>
            <a:pPr algn="l"/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bach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latin typeface="Arial" panose="020B0604020202020204" pitchFamily="34" charset="0"/>
                <a:cs typeface="Arial" panose="020B0604020202020204" pitchFamily="34" charset="0"/>
              </a:rPr>
              <a:t>hirsefydlog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3081" y="3910292"/>
            <a:ext cx="24644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Mae'r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 o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ardaloedd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bach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amddifadedd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hirsefydlog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wedi'u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rhannu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rhwng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Awdurdod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Lleol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yn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cyfateb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1.4%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o'r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holl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bach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Nghymru</a:t>
            </a:r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652" y="1848189"/>
            <a:ext cx="2685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ardaloedd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bach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amddifadedd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‘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hirsefydlog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yn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ardaloedd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sydd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wedi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aros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ymhlith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50 </a:t>
            </a:r>
            <a:r>
              <a:rPr lang="en-GB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mwyaf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difreintiedig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gyfer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pum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fersiwn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ddiwethaf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MALlC</a:t>
            </a:r>
            <a:endParaRPr lang="en-GB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852" y="627796"/>
            <a:ext cx="5694147" cy="623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536176" y="1905509"/>
            <a:ext cx="432385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5063613" y="2535097"/>
            <a:ext cx="3873910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The Welsh Index of Multiple Deprivation (WIMD) is designed to identify the </a:t>
            </a:r>
            <a:r>
              <a:rPr lang="en-GB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small areas of Wales that are the most deprived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WIMD is used to inform policymaking, allocation of resources, and services for local areas</a:t>
            </a:r>
            <a:endParaRPr lang="en-GB" sz="240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" name="Picture 6" descr="P:\statshare\StatsBranding\Images-logos\banner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3052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2"/>
          <p:cNvSpPr txBox="1">
            <a:spLocks noGrp="1"/>
          </p:cNvSpPr>
          <p:nvPr>
            <p:ph type="title"/>
          </p:nvPr>
        </p:nvSpPr>
        <p:spPr>
          <a:xfrm>
            <a:off x="4860035" y="1393780"/>
            <a:ext cx="3939836" cy="1141317"/>
          </a:xfrm>
        </p:spPr>
        <p:txBody>
          <a:bodyPr>
            <a:noAutofit/>
          </a:bodyPr>
          <a:lstStyle/>
          <a:p>
            <a:pPr lvl="0"/>
            <a:r>
              <a:rPr lang="en-GB" sz="3600" dirty="0">
                <a:latin typeface="Arial" pitchFamily="34"/>
                <a:cs typeface="Arial" pitchFamily="34"/>
              </a:rPr>
              <a:t>What is WIMD?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15469" y="1393781"/>
            <a:ext cx="4256531" cy="10965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sz="3600" dirty="0" smtClean="0">
                <a:latin typeface="Arial" pitchFamily="34"/>
                <a:cs typeface="Arial" pitchFamily="34"/>
              </a:rPr>
              <a:t>Beth </a:t>
            </a:r>
            <a:r>
              <a:rPr lang="en-GB" sz="3600" dirty="0" err="1" smtClean="0">
                <a:latin typeface="Arial" pitchFamily="34"/>
                <a:cs typeface="Arial" pitchFamily="34"/>
              </a:rPr>
              <a:t>yw</a:t>
            </a:r>
            <a:r>
              <a:rPr lang="en-GB" sz="3600" dirty="0" smtClean="0">
                <a:latin typeface="Arial" pitchFamily="34"/>
                <a:cs typeface="Arial" pitchFamily="34"/>
              </a:rPr>
              <a:t> </a:t>
            </a:r>
            <a:r>
              <a:rPr lang="en-GB" sz="3600" dirty="0" err="1" smtClean="0">
                <a:latin typeface="Arial" pitchFamily="34"/>
                <a:cs typeface="Arial" pitchFamily="34"/>
              </a:rPr>
              <a:t>MALlC</a:t>
            </a:r>
            <a:r>
              <a:rPr lang="en-GB" sz="3600" dirty="0" smtClean="0">
                <a:latin typeface="Arial" pitchFamily="34"/>
                <a:cs typeface="Arial" pitchFamily="34"/>
              </a:rPr>
              <a:t>?</a:t>
            </a:r>
            <a:endParaRPr lang="en-GB" sz="3600" dirty="0">
              <a:latin typeface="Arial" pitchFamily="34"/>
              <a:cs typeface="Arial" pitchFamily="34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167148" y="2578835"/>
            <a:ext cx="4218040" cy="41549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Bwriad</a:t>
            </a:r>
            <a:r>
              <a:rPr lang="en-GB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Mynegai </a:t>
            </a:r>
            <a:r>
              <a:rPr lang="en-GB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Amddifadedd</a:t>
            </a:r>
            <a:r>
              <a:rPr lang="en-GB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Lluosog</a:t>
            </a:r>
            <a:r>
              <a:rPr lang="en-GB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Cymru (MALlC) </a:t>
            </a:r>
            <a:r>
              <a:rPr lang="en-GB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yw</a:t>
            </a:r>
            <a:r>
              <a:rPr lang="en-GB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nodi'r</a:t>
            </a:r>
            <a:r>
              <a:rPr lang="en-GB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ardaloedd</a:t>
            </a:r>
            <a:r>
              <a:rPr lang="en-GB" sz="2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bach</a:t>
            </a:r>
            <a:r>
              <a:rPr lang="en-GB" sz="2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mwyaf</a:t>
            </a:r>
            <a:r>
              <a:rPr lang="en-GB" sz="2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difreintiedig</a:t>
            </a:r>
            <a:r>
              <a:rPr lang="en-GB" sz="2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yng</a:t>
            </a:r>
            <a:r>
              <a:rPr lang="en-GB" sz="2400" b="1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Nghymru</a:t>
            </a:r>
            <a:endParaRPr lang="en-GB" sz="24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1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Defnyddir</a:t>
            </a: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MALlC i 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lywio'r</a:t>
            </a: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gwaith</a:t>
            </a: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o 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lunio</a:t>
            </a: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polisïau</a:t>
            </a: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dyrannu</a:t>
            </a: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adnoddau</a:t>
            </a: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, a 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gwasanaethau</a:t>
            </a: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ar</a:t>
            </a: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gyfer</a:t>
            </a: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ardaloedd</a:t>
            </a: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lleol</a:t>
            </a:r>
            <a:endParaRPr lang="en-GB" sz="240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147"/>
            <a:ext cx="3633537" cy="1760726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Small areas of deep-rooted deprivation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328" y="3549315"/>
            <a:ext cx="226425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 26 small areas in deep-rooted deprivation, spread across ten Local Authorities. </a:t>
            </a: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This represents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roughly 1.4% of all small areas in Wales. </a:t>
            </a:r>
            <a:endParaRPr lang="en-GB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444" y="1862117"/>
            <a:ext cx="26853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GB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nalysis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deep-rooted deprivation looks at areas that have remained in the top 50 most deprived for all WIMD iterations in the past 15 years.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713" y="104808"/>
            <a:ext cx="4960048" cy="675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356783"/>
            <a:ext cx="9007522" cy="636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16147"/>
            <a:ext cx="9144000" cy="816247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Small areas of Deep-Rooted Deprivation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10" y="839396"/>
            <a:ext cx="4659529" cy="5693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169" y="928370"/>
            <a:ext cx="3679215" cy="551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1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16" y="992966"/>
            <a:ext cx="3217985" cy="1571745"/>
          </a:xfrm>
        </p:spPr>
        <p:txBody>
          <a:bodyPr>
            <a:noAutofit/>
          </a:bodyPr>
          <a:lstStyle/>
          <a:p>
            <a:pPr algn="l"/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Incwm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Roedd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pocedi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incwm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uchel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nghymoedd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dinasoedd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mawr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 De, ac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rhai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trefi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arfordirol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yn y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Gogledd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0916" y="3557676"/>
            <a:ext cx="334194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Income domain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There were pockets of high income deprivation in the South Wales valleys and large cities, and in some North Wales coastal towns</a:t>
            </a:r>
            <a:endParaRPr lang="en-GB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58" y="281369"/>
            <a:ext cx="5331142" cy="569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01171" y="847090"/>
            <a:ext cx="5632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sz="2400" dirty="0" smtClean="0">
                <a:latin typeface="Arial" panose="020B0604020202020204" pitchFamily="34" charset="0"/>
              </a:rPr>
              <a:t>Canolbwyntio ar y gyfran o bobl sydd ag incwm sy'n is na lefel wedi ei diffinio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55577" y="2492897"/>
          <a:ext cx="7416826" cy="2959287"/>
        </p:xfrm>
        <a:graphic>
          <a:graphicData uri="http://schemas.openxmlformats.org/drawingml/2006/table">
            <a:tbl>
              <a:tblPr firstRow="1" firstCol="1" bandRow="1"/>
              <a:tblGrid>
                <a:gridCol w="2617702">
                  <a:extLst>
                    <a:ext uri="{9D8B030D-6E8A-4147-A177-3AD203B41FA5}">
                      <a16:colId xmlns:a16="http://schemas.microsoft.com/office/drawing/2014/main" val="3845799299"/>
                    </a:ext>
                  </a:extLst>
                </a:gridCol>
                <a:gridCol w="842256">
                  <a:extLst>
                    <a:ext uri="{9D8B030D-6E8A-4147-A177-3AD203B41FA5}">
                      <a16:colId xmlns:a16="http://schemas.microsoft.com/office/drawing/2014/main" val="4216393783"/>
                    </a:ext>
                  </a:extLst>
                </a:gridCol>
                <a:gridCol w="902879">
                  <a:extLst>
                    <a:ext uri="{9D8B030D-6E8A-4147-A177-3AD203B41FA5}">
                      <a16:colId xmlns:a16="http://schemas.microsoft.com/office/drawing/2014/main" val="3432458825"/>
                    </a:ext>
                  </a:extLst>
                </a:gridCol>
                <a:gridCol w="3053989">
                  <a:extLst>
                    <a:ext uri="{9D8B030D-6E8A-4147-A177-3AD203B41FA5}">
                      <a16:colId xmlns:a16="http://schemas.microsoft.com/office/drawing/2014/main" val="1077401283"/>
                    </a:ext>
                  </a:extLst>
                </a:gridCol>
              </a:tblGrid>
              <a:tr h="819337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b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Incwm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2014</a:t>
                      </a:r>
                      <a:endParaRPr lang="1106" sz="2000" b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b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2019</a:t>
                      </a:r>
                      <a:endParaRPr lang="1106" sz="2000" b="1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en-GB" sz="2000" b="1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1106" sz="2000" b="1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fynhonnell data 2019</a:t>
                      </a:r>
                      <a:endParaRPr lang="1106" sz="2000" b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205688"/>
                  </a:ext>
                </a:extLst>
              </a:tr>
              <a:tr h="1844959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Canran </a:t>
                      </a:r>
                      <a:r>
                        <a:rPr lang="1106" sz="20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 boblogaeth sy'n derbyn budd-daliadau a chredyd treth sy'n gysylltiedig ag </a:t>
                      </a: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incwm</a:t>
                      </a:r>
                      <a:endParaRPr lang="en-GB" sz="2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1106" sz="2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  <a:endParaRPr lang="1106" sz="2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  <a:endParaRPr lang="1106" sz="2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1750" indent="-285750" algn="l" fontAlgn="b">
                        <a:buFont typeface="Arial" panose="020B0604020202020204" pitchFamily="34" charset="0"/>
                        <a:buChar char="•"/>
                        <a:defRPr b="0" i="0"/>
                      </a:pP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321750" indent="-285750" algn="l" fontAlgn="b">
                        <a:buFont typeface="Arial" panose="020B0604020202020204" pitchFamily="34" charset="0"/>
                        <a:buChar char="•"/>
                        <a:defRPr b="0" i="0"/>
                      </a:pPr>
                      <a:r>
                        <a:rPr lang="1106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Yr Adran Gwaith a Phensiynau</a:t>
                      </a:r>
                    </a:p>
                    <a:p>
                      <a:pPr marL="321750" indent="-285750" algn="l" fontAlgn="b">
                        <a:buFont typeface="Arial" panose="020B0604020202020204" pitchFamily="34" charset="0"/>
                        <a:buChar char="•"/>
                        <a:defRPr b="0" i="0"/>
                      </a:pPr>
                      <a:r>
                        <a:rPr lang="1106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Cyllid a Thollau ei Mawrhydi</a:t>
                      </a:r>
                    </a:p>
                    <a:p>
                      <a:pPr marL="321750" indent="-285750" algn="l" fontAlgn="b">
                        <a:buFont typeface="Arial" panose="020B0604020202020204" pitchFamily="34" charset="0"/>
                        <a:buChar char="•"/>
                        <a:defRPr b="0" i="0"/>
                      </a:pPr>
                      <a:r>
                        <a:rPr lang="1106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Y Swyddfa Gartref</a:t>
                      </a:r>
                    </a:p>
                    <a:p>
                      <a:pPr marL="36000" algn="l" fontAlgn="b">
                        <a:defRPr b="0" i="0"/>
                      </a:pP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443267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1495425" cy="1800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22429" y="443350"/>
            <a:ext cx="132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6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907703" y="863184"/>
            <a:ext cx="5267026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Focus on proportion of people with income below a defined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523" y="260649"/>
            <a:ext cx="1584179" cy="1746339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1"/>
          <p:cNvGraphicFramePr>
            <a:graphicFrameLocks noGrp="1"/>
          </p:cNvGraphicFramePr>
          <p:nvPr/>
        </p:nvGraphicFramePr>
        <p:xfrm>
          <a:off x="1012368" y="2492892"/>
          <a:ext cx="7239001" cy="3226877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2499311">
                  <a:extLst>
                    <a:ext uri="{9D8B030D-6E8A-4147-A177-3AD203B41FA5}">
                      <a16:colId xmlns:a16="http://schemas.microsoft.com/office/drawing/2014/main" val="2154823567"/>
                    </a:ext>
                  </a:extLst>
                </a:gridCol>
                <a:gridCol w="877686">
                  <a:extLst>
                    <a:ext uri="{9D8B030D-6E8A-4147-A177-3AD203B41FA5}">
                      <a16:colId xmlns:a16="http://schemas.microsoft.com/office/drawing/2014/main" val="1796933408"/>
                    </a:ext>
                  </a:extLst>
                </a:gridCol>
                <a:gridCol w="901104">
                  <a:extLst>
                    <a:ext uri="{9D8B030D-6E8A-4147-A177-3AD203B41FA5}">
                      <a16:colId xmlns:a16="http://schemas.microsoft.com/office/drawing/2014/main" val="1621061580"/>
                    </a:ext>
                  </a:extLst>
                </a:gridCol>
                <a:gridCol w="2960900">
                  <a:extLst>
                    <a:ext uri="{9D8B030D-6E8A-4147-A177-3AD203B41FA5}">
                      <a16:colId xmlns:a16="http://schemas.microsoft.com/office/drawing/2014/main" val="499893507"/>
                    </a:ext>
                  </a:extLst>
                </a:gridCol>
              </a:tblGrid>
              <a:tr h="782132"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Income</a:t>
                      </a: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 2014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 2019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2019</a:t>
                      </a:r>
                      <a:r>
                        <a:rPr lang="en-GB" sz="2000" b="1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data source</a:t>
                      </a:r>
                      <a:endParaRPr lang="en-GB" sz="2000" b="1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122808"/>
                  </a:ext>
                </a:extLst>
              </a:tr>
              <a:tr h="1786838"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Percentage of population in receipt of income-related benefits and tax credits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1749" lvl="0" indent="-285750" algn="l" fontAlgn="b">
                        <a:buSzPct val="100000"/>
                        <a:buFont typeface="Arial" pitchFamily="34"/>
                        <a:buChar char="•"/>
                      </a:pPr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  <a:p>
                      <a:pPr marL="321749" lvl="0" indent="-285750" algn="l" fontAlgn="b">
                        <a:buSzPct val="100000"/>
                        <a:buFont typeface="Arial" pitchFamily="34"/>
                        <a:buChar char="•"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The Department for Work and Pensions (DWP)</a:t>
                      </a:r>
                    </a:p>
                    <a:p>
                      <a:pPr marL="321749" lvl="0" indent="-285750" algn="l" fontAlgn="b">
                        <a:buSzPct val="100000"/>
                        <a:buFont typeface="Arial" pitchFamily="34"/>
                        <a:buChar char="•"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Her Majesty’s Revenue and Customs (HMRC)</a:t>
                      </a:r>
                    </a:p>
                    <a:p>
                      <a:pPr marL="321749" lvl="0" indent="-285750" algn="l" fontAlgn="b">
                        <a:buSzPct val="100000"/>
                        <a:buFont typeface="Arial" pitchFamily="34"/>
                        <a:buChar char="•"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Home Office</a:t>
                      </a:r>
                    </a:p>
                    <a:p>
                      <a:pPr marL="35999" lvl="0" algn="l" fontAlgn="b"/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</a:txBody>
                  <a:tcPr marL="6345" marR="6345" marT="6345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84578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74728" y="837368"/>
            <a:ext cx="1321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7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93" y="0"/>
            <a:ext cx="8229600" cy="1143000"/>
          </a:xfrm>
        </p:spPr>
        <p:txBody>
          <a:bodyPr/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Incwm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7104" y="1143000"/>
            <a:ext cx="7029675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Roedd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bob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awdurdod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lleol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eithrio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Sir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Fynwy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leiaf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rai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gyda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30% o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bobl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incwm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sy'n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gyfwerth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â bod yn y 10% o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awdurdodau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lleol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â’r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gyfran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fwyaf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yn y 10%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Casnewydd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Merthyr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Tudful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Chaerdydd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ohonynt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20%. </a:t>
            </a:r>
            <a:endParaRPr lang="en-GB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incwm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ardal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fwyaf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Nghymru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Gorllewin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Rhyl 2, Sir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Ddinbych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amgylch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Stryd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Fawr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Rhyl).</a:t>
            </a: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21.6%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bobl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ddifreintiedig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ran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incwm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yn y 10% o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incwm</a:t>
            </a: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Mae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ychydig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hanner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rheini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sy’n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ddifreintiedig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ran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incwm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yn y 28.6% o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incwm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08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993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Income domain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4558" y="1277071"/>
            <a:ext cx="6942221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local authorities except Monmouthshire had at least some areas with over 30% of people in income deprivation (equivalent to being in the most deprived 10% of areas).</a:t>
            </a:r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local authorities with the highest proportion of areas in the most deprived 10% were Newport, Merthyr Tydfil and Cardiff, at around 20%. </a:t>
            </a:r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income domain, the most deprived area in Wales was Rhyl West 2, Denbighshire (around Rhyl High Street). </a:t>
            </a:r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21.6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people who are income deprived are in the most deprived 10% of small areas for the income domain. Just over half of people who are income deprived can be found in the most deprived 28.6% of areas for the income domain.</a:t>
            </a: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503" y="1233162"/>
            <a:ext cx="3543144" cy="1419560"/>
          </a:xfrm>
        </p:spPr>
        <p:txBody>
          <a:bodyPr>
            <a:noAutofit/>
          </a:bodyPr>
          <a:lstStyle/>
          <a:p>
            <a:pPr algn="l"/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Cyflogaeth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Roedd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pocedi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cyflogaeth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uchel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nghymoedd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dinasoedd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mawr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 De, ac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rhai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trefi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arfordirol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yn y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Gogledd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4503" y="3694836"/>
            <a:ext cx="35431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Employment domain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There were pockets of high employment deprivation in the South Wales valleys and large cities, and in some North Wales coastal towns. </a:t>
            </a:r>
            <a:endParaRPr lang="en-GB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7647" y="195768"/>
            <a:ext cx="5206017" cy="629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07228" y="836712"/>
            <a:ext cx="5189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sz="2400" dirty="0" smtClean="0">
                <a:latin typeface="Arial" panose="020B0604020202020204" pitchFamily="34" charset="0"/>
              </a:rPr>
              <a:t>Nodi diffyg cyflogaeth - mae hyn yn cynnwys eithrio gwirfoddol y boblogaeth oedran gweithio o waith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791581" y="2780928"/>
          <a:ext cx="7452826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3543746">
                  <a:extLst>
                    <a:ext uri="{9D8B030D-6E8A-4147-A177-3AD203B41FA5}">
                      <a16:colId xmlns:a16="http://schemas.microsoft.com/office/drawing/2014/main" val="2350242600"/>
                    </a:ext>
                  </a:extLst>
                </a:gridCol>
                <a:gridCol w="949870">
                  <a:extLst>
                    <a:ext uri="{9D8B030D-6E8A-4147-A177-3AD203B41FA5}">
                      <a16:colId xmlns:a16="http://schemas.microsoft.com/office/drawing/2014/main" val="3399636735"/>
                    </a:ext>
                  </a:extLst>
                </a:gridCol>
                <a:gridCol w="949870">
                  <a:extLst>
                    <a:ext uri="{9D8B030D-6E8A-4147-A177-3AD203B41FA5}">
                      <a16:colId xmlns:a16="http://schemas.microsoft.com/office/drawing/2014/main" val="521627776"/>
                    </a:ext>
                  </a:extLst>
                </a:gridCol>
                <a:gridCol w="2009340">
                  <a:extLst>
                    <a:ext uri="{9D8B030D-6E8A-4147-A177-3AD203B41FA5}">
                      <a16:colId xmlns:a16="http://schemas.microsoft.com/office/drawing/2014/main" val="3086330043"/>
                    </a:ext>
                  </a:extLst>
                </a:gridCol>
              </a:tblGrid>
              <a:tr h="67207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Cyflogaeth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b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b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b="1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Ffynhonnell data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872081"/>
                  </a:ext>
                </a:extLst>
              </a:tr>
              <a:tr h="13441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Canran </a:t>
                      </a:r>
                      <a:r>
                        <a:rPr lang="1106" sz="20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 boblogaeth oedran gweithio sy'n cael budd-daliadau Cysylltiedig â </a:t>
                      </a: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Chyflogaeth</a:t>
                      </a:r>
                      <a:endParaRPr lang="en-GB" sz="2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1106" sz="2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  <a:endParaRPr lang="1106" sz="2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  <a:endParaRPr lang="1106" sz="20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b="0" i="0" u="none" strike="noStrike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Yr Adran Gwaith a Phensiynau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329387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41" y="456379"/>
            <a:ext cx="1352550" cy="1781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5080" y="829946"/>
            <a:ext cx="112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83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536176" y="1905509"/>
            <a:ext cx="432385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3200" b="0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</a:endParaRPr>
          </a:p>
        </p:txBody>
      </p:sp>
      <p:pic>
        <p:nvPicPr>
          <p:cNvPr id="4" name="Picture 6" descr="P:\statshare\StatsBranding\Images-logos\banner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3052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2"/>
          <p:cNvSpPr txBox="1">
            <a:spLocks noGrp="1"/>
          </p:cNvSpPr>
          <p:nvPr>
            <p:ph type="title"/>
          </p:nvPr>
        </p:nvSpPr>
        <p:spPr>
          <a:xfrm>
            <a:off x="4860035" y="1393780"/>
            <a:ext cx="3939836" cy="1141317"/>
          </a:xfrm>
        </p:spPr>
        <p:txBody>
          <a:bodyPr>
            <a:noAutofit/>
          </a:bodyPr>
          <a:lstStyle/>
          <a:p>
            <a:pPr lvl="0"/>
            <a:r>
              <a:rPr lang="en-GB" sz="3600" dirty="0">
                <a:latin typeface="Arial" pitchFamily="34"/>
                <a:cs typeface="Arial" pitchFamily="34"/>
              </a:rPr>
              <a:t>What is WIMD?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15469" y="1393781"/>
            <a:ext cx="4256531" cy="109650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sz="3600" dirty="0" smtClean="0">
                <a:latin typeface="Arial" pitchFamily="34"/>
                <a:cs typeface="Arial" pitchFamily="34"/>
              </a:rPr>
              <a:t>Beth </a:t>
            </a:r>
            <a:r>
              <a:rPr lang="en-GB" sz="3600" dirty="0" err="1" smtClean="0">
                <a:latin typeface="Arial" pitchFamily="34"/>
                <a:cs typeface="Arial" pitchFamily="34"/>
              </a:rPr>
              <a:t>yw</a:t>
            </a:r>
            <a:r>
              <a:rPr lang="en-GB" sz="3600" dirty="0" smtClean="0">
                <a:latin typeface="Arial" pitchFamily="34"/>
                <a:cs typeface="Arial" pitchFamily="34"/>
              </a:rPr>
              <a:t> </a:t>
            </a:r>
            <a:r>
              <a:rPr lang="en-GB" sz="3600" dirty="0" err="1" smtClean="0">
                <a:latin typeface="Arial" pitchFamily="34"/>
                <a:cs typeface="Arial" pitchFamily="34"/>
              </a:rPr>
              <a:t>MALlC</a:t>
            </a:r>
            <a:r>
              <a:rPr lang="en-GB" sz="3600" dirty="0" smtClean="0">
                <a:latin typeface="Arial" pitchFamily="34"/>
                <a:cs typeface="Arial" pitchFamily="34"/>
              </a:rPr>
              <a:t>?</a:t>
            </a:r>
            <a:endParaRPr lang="en-GB" sz="3600" dirty="0">
              <a:latin typeface="Arial" pitchFamily="34"/>
              <a:cs typeface="Arial" pitchFamily="34"/>
            </a:endParaRPr>
          </a:p>
        </p:txBody>
      </p:sp>
      <p:sp>
        <p:nvSpPr>
          <p:cNvPr id="9" name="Content Placeholder 2"/>
          <p:cNvSpPr txBox="1">
            <a:spLocks noGrp="1"/>
          </p:cNvSpPr>
          <p:nvPr>
            <p:ph idx="1"/>
          </p:nvPr>
        </p:nvSpPr>
        <p:spPr>
          <a:xfrm>
            <a:off x="4860034" y="2408902"/>
            <a:ext cx="4227872" cy="3788153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GB" sz="2800" dirty="0">
                <a:latin typeface="Arial" pitchFamily="34"/>
                <a:cs typeface="Arial" pitchFamily="34"/>
              </a:rPr>
              <a:t>It ranks </a:t>
            </a:r>
            <a:r>
              <a:rPr lang="en-GB" sz="2800" b="1" dirty="0">
                <a:latin typeface="Arial" pitchFamily="34"/>
                <a:cs typeface="Arial" pitchFamily="34"/>
              </a:rPr>
              <a:t>small areas </a:t>
            </a:r>
            <a:r>
              <a:rPr lang="en-GB" sz="2800" dirty="0">
                <a:latin typeface="Arial" pitchFamily="34"/>
                <a:cs typeface="Arial" pitchFamily="34"/>
              </a:rPr>
              <a:t>according to their </a:t>
            </a:r>
            <a:r>
              <a:rPr lang="en-GB" sz="2800" b="1" dirty="0">
                <a:latin typeface="Arial" pitchFamily="34"/>
                <a:cs typeface="Arial" pitchFamily="34"/>
              </a:rPr>
              <a:t>relative deprivation </a:t>
            </a:r>
            <a:r>
              <a:rPr lang="en-GB" sz="2800" dirty="0">
                <a:latin typeface="Arial" pitchFamily="34"/>
                <a:cs typeface="Arial" pitchFamily="34"/>
              </a:rPr>
              <a:t>levels, across </a:t>
            </a:r>
            <a:r>
              <a:rPr lang="en-GB" sz="2800" dirty="0" smtClean="0">
                <a:latin typeface="Arial" pitchFamily="34"/>
                <a:cs typeface="Arial" pitchFamily="34"/>
              </a:rPr>
              <a:t/>
            </a:r>
            <a:br>
              <a:rPr lang="en-GB" sz="2800" dirty="0" smtClean="0">
                <a:latin typeface="Arial" pitchFamily="34"/>
                <a:cs typeface="Arial" pitchFamily="34"/>
              </a:rPr>
            </a:br>
            <a:r>
              <a:rPr lang="en-GB" sz="2800" b="1" dirty="0" smtClean="0">
                <a:latin typeface="Arial" pitchFamily="34"/>
                <a:cs typeface="Arial" pitchFamily="34"/>
              </a:rPr>
              <a:t>eight </a:t>
            </a:r>
            <a:r>
              <a:rPr lang="en-GB" sz="2800" b="1" dirty="0">
                <a:latin typeface="Arial" pitchFamily="34"/>
                <a:cs typeface="Arial" pitchFamily="34"/>
              </a:rPr>
              <a:t>types of deprivation </a:t>
            </a:r>
            <a:r>
              <a:rPr lang="en-GB" sz="2800" dirty="0">
                <a:latin typeface="Arial" pitchFamily="34"/>
                <a:cs typeface="Arial" pitchFamily="34"/>
              </a:rPr>
              <a:t>to produce an </a:t>
            </a:r>
            <a:r>
              <a:rPr lang="en-GB" sz="2800" b="1" dirty="0">
                <a:latin typeface="Arial" pitchFamily="34"/>
                <a:cs typeface="Arial" pitchFamily="34"/>
              </a:rPr>
              <a:t>overall index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48141" y="2408902"/>
            <a:ext cx="4182790" cy="37881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/>
              <a:buNone/>
            </a:pPr>
            <a:r>
              <a:rPr lang="en-GB" sz="2800" dirty="0" err="1" smtClean="0">
                <a:latin typeface="Arial" pitchFamily="34"/>
                <a:cs typeface="Arial" pitchFamily="34"/>
              </a:rPr>
              <a:t>Mae'n</a:t>
            </a:r>
            <a:r>
              <a:rPr lang="en-GB" sz="2800" dirty="0" smtClean="0">
                <a:latin typeface="Arial" pitchFamily="34"/>
                <a:cs typeface="Arial" pitchFamily="34"/>
              </a:rPr>
              <a:t> </a:t>
            </a:r>
            <a:r>
              <a:rPr lang="en-GB" sz="2800" dirty="0" err="1" smtClean="0">
                <a:latin typeface="Arial" pitchFamily="34"/>
                <a:cs typeface="Arial" pitchFamily="34"/>
              </a:rPr>
              <a:t>gosod</a:t>
            </a:r>
            <a:r>
              <a:rPr lang="en-GB" sz="2800" dirty="0" smtClean="0">
                <a:latin typeface="Arial" pitchFamily="34"/>
                <a:cs typeface="Arial" pitchFamily="34"/>
              </a:rPr>
              <a:t> </a:t>
            </a:r>
            <a:r>
              <a:rPr lang="en-GB" sz="2800" b="1" dirty="0" err="1" smtClean="0">
                <a:latin typeface="Arial" pitchFamily="34"/>
                <a:cs typeface="Arial" pitchFamily="34"/>
              </a:rPr>
              <a:t>ardaloedd</a:t>
            </a:r>
            <a:r>
              <a:rPr lang="en-GB" sz="2800" b="1" dirty="0" smtClean="0">
                <a:latin typeface="Arial" pitchFamily="34"/>
                <a:cs typeface="Arial" pitchFamily="34"/>
              </a:rPr>
              <a:t> </a:t>
            </a:r>
            <a:r>
              <a:rPr lang="en-GB" sz="2800" b="1" dirty="0" err="1" smtClean="0">
                <a:latin typeface="Arial" pitchFamily="34"/>
                <a:cs typeface="Arial" pitchFamily="34"/>
              </a:rPr>
              <a:t>bach</a:t>
            </a:r>
            <a:r>
              <a:rPr lang="en-GB" sz="2800" b="1" dirty="0" smtClean="0">
                <a:latin typeface="Arial" pitchFamily="34"/>
                <a:cs typeface="Arial" pitchFamily="34"/>
              </a:rPr>
              <a:t> </a:t>
            </a:r>
            <a:r>
              <a:rPr lang="en-GB" sz="2800" dirty="0" err="1" smtClean="0">
                <a:latin typeface="Arial" pitchFamily="34"/>
                <a:cs typeface="Arial" pitchFamily="34"/>
              </a:rPr>
              <a:t>yn</a:t>
            </a:r>
            <a:r>
              <a:rPr lang="en-GB" sz="2800" dirty="0" smtClean="0">
                <a:latin typeface="Arial" pitchFamily="34"/>
                <a:cs typeface="Arial" pitchFamily="34"/>
              </a:rPr>
              <a:t> </a:t>
            </a:r>
            <a:r>
              <a:rPr lang="en-GB" sz="2800" dirty="0" err="1" smtClean="0">
                <a:latin typeface="Arial" pitchFamily="34"/>
                <a:cs typeface="Arial" pitchFamily="34"/>
              </a:rPr>
              <a:t>nhrefn</a:t>
            </a:r>
            <a:r>
              <a:rPr lang="en-GB" sz="2800" dirty="0" smtClean="0">
                <a:latin typeface="Arial" pitchFamily="34"/>
                <a:cs typeface="Arial" pitchFamily="34"/>
              </a:rPr>
              <a:t> </a:t>
            </a:r>
            <a:r>
              <a:rPr lang="en-GB" sz="2800" dirty="0" err="1" smtClean="0">
                <a:latin typeface="Arial" pitchFamily="34"/>
                <a:cs typeface="Arial" pitchFamily="34"/>
              </a:rPr>
              <a:t>eu</a:t>
            </a:r>
            <a:r>
              <a:rPr lang="en-GB" sz="2800" dirty="0" smtClean="0">
                <a:latin typeface="Arial" pitchFamily="34"/>
                <a:cs typeface="Arial" pitchFamily="34"/>
              </a:rPr>
              <a:t> </a:t>
            </a:r>
            <a:r>
              <a:rPr lang="en-GB" sz="2800" dirty="0" err="1" smtClean="0">
                <a:latin typeface="Arial" pitchFamily="34"/>
                <a:cs typeface="Arial" pitchFamily="34"/>
              </a:rPr>
              <a:t>lefelau</a:t>
            </a:r>
            <a:r>
              <a:rPr lang="en-GB" sz="2800" dirty="0" smtClean="0">
                <a:latin typeface="Arial" pitchFamily="34"/>
                <a:cs typeface="Arial" pitchFamily="34"/>
              </a:rPr>
              <a:t> o </a:t>
            </a:r>
            <a:r>
              <a:rPr lang="en-GB" sz="2800" b="1" dirty="0" err="1" smtClean="0">
                <a:latin typeface="Arial" pitchFamily="34"/>
                <a:cs typeface="Arial" pitchFamily="34"/>
              </a:rPr>
              <a:t>amddifadedd</a:t>
            </a:r>
            <a:r>
              <a:rPr lang="en-GB" sz="2800" b="1" dirty="0" smtClean="0">
                <a:latin typeface="Arial" pitchFamily="34"/>
                <a:cs typeface="Arial" pitchFamily="34"/>
              </a:rPr>
              <a:t> </a:t>
            </a:r>
            <a:r>
              <a:rPr lang="en-GB" sz="2800" b="1" dirty="0" err="1" smtClean="0">
                <a:latin typeface="Arial" pitchFamily="34"/>
                <a:cs typeface="Arial" pitchFamily="34"/>
              </a:rPr>
              <a:t>cymharol</a:t>
            </a:r>
            <a:r>
              <a:rPr lang="en-GB" sz="2800" dirty="0" smtClean="0">
                <a:latin typeface="Arial" pitchFamily="34"/>
                <a:cs typeface="Arial" pitchFamily="34"/>
              </a:rPr>
              <a:t>, </a:t>
            </a:r>
            <a:r>
              <a:rPr lang="en-GB" sz="2800" dirty="0" err="1" smtClean="0">
                <a:latin typeface="Arial" pitchFamily="34"/>
                <a:cs typeface="Arial" pitchFamily="34"/>
              </a:rPr>
              <a:t>ar</a:t>
            </a:r>
            <a:r>
              <a:rPr lang="en-GB" sz="2800" dirty="0" smtClean="0">
                <a:latin typeface="Arial" pitchFamily="34"/>
                <a:cs typeface="Arial" pitchFamily="34"/>
              </a:rPr>
              <a:t> draws </a:t>
            </a:r>
            <a:r>
              <a:rPr lang="en-GB" sz="2800" b="1" dirty="0" smtClean="0">
                <a:latin typeface="Arial" pitchFamily="34"/>
                <a:cs typeface="Arial" pitchFamily="34"/>
              </a:rPr>
              <a:t>8 math o </a:t>
            </a:r>
            <a:r>
              <a:rPr lang="en-GB" sz="2800" b="1" dirty="0" err="1" smtClean="0">
                <a:latin typeface="Arial" pitchFamily="34"/>
                <a:cs typeface="Arial" pitchFamily="34"/>
              </a:rPr>
              <a:t>amddifadedd</a:t>
            </a:r>
            <a:r>
              <a:rPr lang="en-GB" sz="2800" dirty="0" smtClean="0">
                <a:latin typeface="Arial" pitchFamily="34"/>
                <a:cs typeface="Arial" pitchFamily="34"/>
              </a:rPr>
              <a:t> </a:t>
            </a:r>
            <a:r>
              <a:rPr lang="en-GB" sz="2800" dirty="0" err="1" smtClean="0">
                <a:latin typeface="Arial" pitchFamily="34"/>
                <a:cs typeface="Arial" pitchFamily="34"/>
              </a:rPr>
              <a:t>i</a:t>
            </a:r>
            <a:r>
              <a:rPr lang="en-GB" sz="2800" dirty="0" smtClean="0">
                <a:latin typeface="Arial" pitchFamily="34"/>
                <a:cs typeface="Arial" pitchFamily="34"/>
              </a:rPr>
              <a:t> </a:t>
            </a:r>
            <a:r>
              <a:rPr lang="en-GB" sz="2800" dirty="0" err="1" smtClean="0">
                <a:latin typeface="Arial" pitchFamily="34"/>
                <a:cs typeface="Arial" pitchFamily="34"/>
              </a:rPr>
              <a:t>lunio</a:t>
            </a:r>
            <a:r>
              <a:rPr lang="en-GB" sz="2800" dirty="0" smtClean="0">
                <a:latin typeface="Arial" pitchFamily="34"/>
                <a:cs typeface="Arial" pitchFamily="34"/>
              </a:rPr>
              <a:t> </a:t>
            </a:r>
            <a:br>
              <a:rPr lang="en-GB" sz="2800" dirty="0" smtClean="0">
                <a:latin typeface="Arial" pitchFamily="34"/>
                <a:cs typeface="Arial" pitchFamily="34"/>
              </a:rPr>
            </a:br>
            <a:r>
              <a:rPr lang="en-GB" sz="2800" b="1" dirty="0" err="1" smtClean="0">
                <a:latin typeface="Arial" pitchFamily="34"/>
                <a:cs typeface="Arial" pitchFamily="34"/>
              </a:rPr>
              <a:t>mynegai</a:t>
            </a:r>
            <a:r>
              <a:rPr lang="en-GB" sz="2800" b="1" dirty="0" smtClean="0">
                <a:latin typeface="Arial" pitchFamily="34"/>
                <a:cs typeface="Arial" pitchFamily="34"/>
              </a:rPr>
              <a:t> </a:t>
            </a:r>
            <a:r>
              <a:rPr lang="en-GB" sz="2800" b="1" dirty="0" err="1" smtClean="0">
                <a:latin typeface="Arial" pitchFamily="34"/>
                <a:cs typeface="Arial" pitchFamily="34"/>
              </a:rPr>
              <a:t>cyffredinol</a:t>
            </a:r>
            <a:r>
              <a:rPr lang="en-GB" sz="2800" b="1" dirty="0" smtClean="0">
                <a:latin typeface="Arial" pitchFamily="34"/>
                <a:cs typeface="Arial" pitchFamily="34"/>
              </a:rPr>
              <a:t> </a:t>
            </a:r>
            <a:endParaRPr lang="en-GB" sz="2800" b="1" dirty="0"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5314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123730" y="829946"/>
            <a:ext cx="5296131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To capture lack of employment – this covers involuntary exclusion of the working age population from work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9550" y="402701"/>
            <a:ext cx="1584179" cy="1780309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1"/>
          <p:cNvGraphicFramePr>
            <a:graphicFrameLocks noGrp="1"/>
          </p:cNvGraphicFramePr>
          <p:nvPr/>
        </p:nvGraphicFramePr>
        <p:xfrm>
          <a:off x="914400" y="2780928"/>
          <a:ext cx="7239001" cy="2743200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3442075">
                  <a:extLst>
                    <a:ext uri="{9D8B030D-6E8A-4147-A177-3AD203B41FA5}">
                      <a16:colId xmlns:a16="http://schemas.microsoft.com/office/drawing/2014/main" val="355999100"/>
                    </a:ext>
                  </a:extLst>
                </a:gridCol>
                <a:gridCol w="922620">
                  <a:extLst>
                    <a:ext uri="{9D8B030D-6E8A-4147-A177-3AD203B41FA5}">
                      <a16:colId xmlns:a16="http://schemas.microsoft.com/office/drawing/2014/main" val="2807712363"/>
                    </a:ext>
                  </a:extLst>
                </a:gridCol>
                <a:gridCol w="922620">
                  <a:extLst>
                    <a:ext uri="{9D8B030D-6E8A-4147-A177-3AD203B41FA5}">
                      <a16:colId xmlns:a16="http://schemas.microsoft.com/office/drawing/2014/main" val="1174263410"/>
                    </a:ext>
                  </a:extLst>
                </a:gridCol>
                <a:gridCol w="1951686">
                  <a:extLst>
                    <a:ext uri="{9D8B030D-6E8A-4147-A177-3AD203B41FA5}">
                      <a16:colId xmlns:a16="http://schemas.microsoft.com/office/drawing/2014/main" val="4176046264"/>
                    </a:ext>
                  </a:extLst>
                </a:gridCol>
              </a:tblGrid>
              <a:tr h="813898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Employment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 2014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 2019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2019</a:t>
                      </a:r>
                      <a:r>
                        <a:rPr lang="en-GB" sz="2000" b="1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data source</a:t>
                      </a:r>
                      <a:endParaRPr lang="en-GB" sz="2000" b="1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827671"/>
                  </a:ext>
                </a:extLst>
              </a:tr>
              <a:tr h="1554114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Percentage of working age population in receipt of Employment-Related benefits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b="0" i="0" u="none" strike="noStrike" dirty="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The Department for Work and Pensions (DWP)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05665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15080" y="829946"/>
            <a:ext cx="112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22%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6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" y="0"/>
            <a:ext cx="8229600" cy="1143000"/>
          </a:xfrm>
        </p:spPr>
        <p:txBody>
          <a:bodyPr/>
          <a:lstStyle/>
          <a:p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Cyflogaeth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7989" y="1290429"/>
            <a:ext cx="7664116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Roedd</a:t>
            </a: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gan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bob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awdurdod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lleol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ac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eithrio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Sir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Fynwy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leiaf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rai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ardaloedd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gyda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dros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19% o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bobl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mewn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amddifadedd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cyflogaeth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sy'n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gyfwerth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â bod yn y 10% o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ardaloedd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mwyaf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difreintiedig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Blaenau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Gwent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oedd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yr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awdurdod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lleol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â'r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gyfran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fwyaf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ardaloedd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yn y 10%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mwyaf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difreintiedig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yng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Nghymru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gyfer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maes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cyflogaeth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(23.4%), ac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yna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Merthyr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Tudful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(22.2%).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gyfer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maes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cyflogaeth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yr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ardal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fwyaf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difreintiedig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yng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Nghymru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oedd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Gorllewin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y Rhyl 2, Sir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Ddinbych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(o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amgylch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Stryd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Fawr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y Rhyl)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cyfan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roedd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cyfradd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amddifadedd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cyflogaeth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gyfer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MALlC 2019 yn is nag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ar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gyfer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MALlC 2014 (10% o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gymharu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ag 13%).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bod y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rhan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fwyaf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o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ardaloedd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bach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wedi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gweld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gostyngiad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yng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nghyfradd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amddifadedd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cyflogaeth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gwelodd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rai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ohonynt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gyfradd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yn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aros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yr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un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fath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neu'n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cynyddu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ychydig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764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6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domain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7989" y="1464033"/>
            <a:ext cx="7664116" cy="451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All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local authorities except Monmouthshire had at least some areas with over 19% of people in employment deprivation (equivalent to being in the most deprived 10% of areas</a:t>
            </a: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local authority with the highest proportion of areas in the most deprived 10% in Wales for the employment domain was Blaenau Gwent (23.4%), followed by Merthyr Tydfil (22.2%). </a:t>
            </a:r>
            <a:endParaRPr lang="en-GB" altLang="en-US" sz="2000" dirty="0" smtClean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the employment domain, the most deprived area in Wales was Rhyl West 2, Denbighshire (around Rhyl High </a:t>
            </a: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Street). </a:t>
            </a:r>
            <a:endParaRPr lang="en-GB" altLang="en-US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Overall</a:t>
            </a:r>
            <a:r>
              <a:rPr lang="en-GB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, the rate of employment deprivation for WIMD 2019 was lower than for WIMD 2014 (10% compared to 13%). Although the vast majority of small areas saw a decrease in the rate of employment deprivation, some saw stagnation or small increases.</a:t>
            </a:r>
          </a:p>
        </p:txBody>
      </p:sp>
    </p:spTree>
    <p:extLst>
      <p:ext uri="{BB962C8B-B14F-4D97-AF65-F5344CB8AC3E}">
        <p14:creationId xmlns:p14="http://schemas.microsoft.com/office/powerpoint/2010/main" val="40939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310244"/>
            <a:ext cx="3213100" cy="3020786"/>
          </a:xfrm>
        </p:spPr>
        <p:txBody>
          <a:bodyPr>
            <a:noAutofit/>
          </a:bodyPr>
          <a:lstStyle/>
          <a:p>
            <a:pPr algn="l"/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Iechyd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pocedi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uchel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nghymoedd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 de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a'r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dinasoedd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mawr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, ac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rhai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trefi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arfordir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ffin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yn y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gogledd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6241" y="4153990"/>
            <a:ext cx="3213100" cy="1955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algn="l"/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 domain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There were pockets of high deprivation in the South Wales valleys and large cities, and in some North Wales coastal and border towns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68" y="310244"/>
            <a:ext cx="5181532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1362" y="548680"/>
            <a:ext cx="5700015" cy="457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sz="2400" dirty="0" smtClean="0">
                <a:latin typeface="Arial" panose="020B0604020202020204" pitchFamily="34" charset="0"/>
              </a:rPr>
              <a:t>Mesur diffyg iechyd da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9513" y="1412776"/>
          <a:ext cx="8856983" cy="5244457"/>
        </p:xfrm>
        <a:graphic>
          <a:graphicData uri="http://schemas.openxmlformats.org/drawingml/2006/table">
            <a:tbl>
              <a:tblPr firstRow="1" firstCol="1" bandRow="1"/>
              <a:tblGrid>
                <a:gridCol w="3456384">
                  <a:extLst>
                    <a:ext uri="{9D8B030D-6E8A-4147-A177-3AD203B41FA5}">
                      <a16:colId xmlns:a16="http://schemas.microsoft.com/office/drawing/2014/main" val="1767222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474808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797265029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588991813"/>
                    </a:ext>
                  </a:extLst>
                </a:gridCol>
              </a:tblGrid>
              <a:tr h="340932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b="1" i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Iechyd</a:t>
                      </a:r>
                      <a:endParaRPr lang="1106" sz="1500" b="1" i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b="1" i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1106" sz="1500" b="1" i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b="1" i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1106" sz="1500" b="1" i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b="1" i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Ffynhonnell data 2019</a:t>
                      </a:r>
                    </a:p>
                  </a:txBody>
                  <a:tcPr marL="36000" marR="0" marT="36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092895"/>
                  </a:ext>
                </a:extLst>
              </a:tr>
              <a:tr h="681864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Pwysau geni isel (genedigaethau unigol byw o lai na 2.5kg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lvl="0" algn="l" fontAlgn="ctr">
                        <a:defRPr b="0" i="0"/>
                      </a:pPr>
                      <a:r>
                        <a:rPr lang="1106" sz="15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Cofrestru genedigaethau, Y Swyddfa Ystadegau Gwladol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106106"/>
                  </a:ext>
                </a:extLst>
              </a:tr>
              <a:tr h="340932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Plant 4-5 oed sy'n ordew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lvl="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Iechyd Cyhoeddus Cymru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366946"/>
                  </a:ext>
                </a:extLst>
              </a:tr>
              <a:tr h="786757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Nifer yr achosion o ganser (cyfradd fesul 100,000)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lvl="0" algn="l" fontAlgn="b">
                        <a:defRPr b="0" i="0"/>
                      </a:pPr>
                      <a:r>
                        <a:rPr lang="1106" sz="15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Cofrestrfa Genedlaethol Canser, Uned Gwybodaeth ac Arolygaeth Canser Cymru </a:t>
                      </a:r>
                    </a:p>
                  </a:txBody>
                  <a:tcPr marL="6350" marR="6350" marT="635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353963"/>
                  </a:ext>
                </a:extLst>
              </a:tr>
              <a:tr h="681864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Cyflyrau iechyd meddwl a gofnodwyd gan feddygon teulu (cyfradd fesul 100)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lvl="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Gwasanaeth Gwybodeg GIG Cymru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5168967"/>
                  </a:ext>
                </a:extLst>
              </a:tr>
              <a:tr h="681864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Cyflyrau cronig a gofnodwyd gan feddygon teulu (cyfradd fesul 100)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b="0" i="0"/>
                      </a:pPr>
                      <a:r>
                        <a:rPr lang="1106" sz="15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Gwasanaeth Gwybodeg GIG Cymru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819521"/>
                  </a:ext>
                </a:extLst>
              </a:tr>
              <a:tr h="454576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Salwch cyfyngus hirdymor (cyfradd fesul 100)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lvl="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Cyfrifiad 2011 - Y Swyddfa Ystadegau Gwladol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214783"/>
                  </a:ext>
                </a:extLst>
              </a:tr>
              <a:tr h="659498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Marwolaethau cyn pryd (cyfradd fesul 100,000)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lvl="0" algn="l" fontAlgn="ctr">
                        <a:defRPr b="0" i="0"/>
                      </a:pPr>
                      <a:r>
                        <a:rPr lang="1106" sz="15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Cofrestru marwolaethau, Y Swyddfa Ystadegau Gwladol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9961202"/>
                  </a:ext>
                </a:extLst>
              </a:tr>
              <a:tr h="340932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dirty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 gyfradd marwolaethau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kern="1200" dirty="0" smtClean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Amherthnasol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9345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24" y="35705"/>
            <a:ext cx="971600" cy="1377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0886" y="548676"/>
            <a:ext cx="122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04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867058" y="548676"/>
            <a:ext cx="5688628" cy="46166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To measure lack of good health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2476" y="145398"/>
            <a:ext cx="1373913" cy="1548783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1"/>
          <p:cNvGraphicFramePr>
            <a:graphicFrameLocks noGrp="1"/>
          </p:cNvGraphicFramePr>
          <p:nvPr/>
        </p:nvGraphicFramePr>
        <p:xfrm>
          <a:off x="282476" y="1878543"/>
          <a:ext cx="8496941" cy="4517472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3842098">
                  <a:extLst>
                    <a:ext uri="{9D8B030D-6E8A-4147-A177-3AD203B41FA5}">
                      <a16:colId xmlns:a16="http://schemas.microsoft.com/office/drawing/2014/main" val="1795562562"/>
                    </a:ext>
                  </a:extLst>
                </a:gridCol>
                <a:gridCol w="637729">
                  <a:extLst>
                    <a:ext uri="{9D8B030D-6E8A-4147-A177-3AD203B41FA5}">
                      <a16:colId xmlns:a16="http://schemas.microsoft.com/office/drawing/2014/main" val="1005458674"/>
                    </a:ext>
                  </a:extLst>
                </a:gridCol>
                <a:gridCol w="711083">
                  <a:extLst>
                    <a:ext uri="{9D8B030D-6E8A-4147-A177-3AD203B41FA5}">
                      <a16:colId xmlns:a16="http://schemas.microsoft.com/office/drawing/2014/main" val="2380948104"/>
                    </a:ext>
                  </a:extLst>
                </a:gridCol>
                <a:gridCol w="3306031">
                  <a:extLst>
                    <a:ext uri="{9D8B030D-6E8A-4147-A177-3AD203B41FA5}">
                      <a16:colId xmlns:a16="http://schemas.microsoft.com/office/drawing/2014/main" val="2835082148"/>
                    </a:ext>
                  </a:extLst>
                </a:gridCol>
              </a:tblGrid>
              <a:tr h="340934"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 b="1" i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Health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 b="1" i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2014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 b="1" i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2019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1" i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2019 data source</a:t>
                      </a:r>
                    </a:p>
                  </a:txBody>
                  <a:tcPr marL="35999" marR="0" marT="35999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1459472"/>
                  </a:ext>
                </a:extLst>
              </a:tr>
              <a:tr h="519315"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Low birth weight (live single births less than 2.5kg) (%)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Birth registrations, Office for National Statistics</a:t>
                      </a:r>
                    </a:p>
                  </a:txBody>
                  <a:tcPr marL="6345" marR="6345" marT="6345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410190"/>
                  </a:ext>
                </a:extLst>
              </a:tr>
              <a:tr h="340934"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Children aged 4-5 who are obese (%)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Public Health Wales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680189"/>
                  </a:ext>
                </a:extLst>
              </a:tr>
              <a:tr h="809225"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Cancer incidence (rate</a:t>
                      </a:r>
                      <a:r>
                        <a:rPr lang="en-GB" sz="15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per 100,000)</a:t>
                      </a:r>
                      <a:endParaRPr lang="en-GB" sz="15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 algn="l" fontAlgn="b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Welsh Cancer Intelligence and Surveillance Unit’s National Cancer Registry </a:t>
                      </a:r>
                    </a:p>
                  </a:txBody>
                  <a:tcPr marL="6345" marR="6345" marT="6345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3957230"/>
                  </a:ext>
                </a:extLst>
              </a:tr>
              <a:tr h="588690"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GP-recorded mental health conditions</a:t>
                      </a:r>
                      <a:r>
                        <a:rPr lang="en-GB" sz="1500" baseline="0" dirty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(rate per 100)</a:t>
                      </a:r>
                      <a:endParaRPr lang="en-GB" sz="1500" dirty="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NHS Wales Informatics Service (NWIS)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642958"/>
                  </a:ext>
                </a:extLst>
              </a:tr>
              <a:tr h="554903"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GP-recorded chronic conditions (rate per 100)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NHS Wales Informatics Service (NWIS)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612928"/>
                  </a:ext>
                </a:extLst>
              </a:tr>
              <a:tr h="454575"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Limiting long-term illness (rate per 100)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2011 Census, Office for National Statistics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655932"/>
                  </a:ext>
                </a:extLst>
              </a:tr>
              <a:tr h="559439"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Premature deaths (rate</a:t>
                      </a:r>
                      <a:r>
                        <a:rPr lang="en-GB" sz="15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per 100,000)</a:t>
                      </a:r>
                      <a:endParaRPr lang="en-GB" sz="15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 algn="l" fontAlgn="ctr"/>
                      <a:r>
                        <a:rPr lang="en-GB" sz="1500" b="0" i="0" u="none" strike="noStrike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Death registrations, Office for National Statistics</a:t>
                      </a:r>
                    </a:p>
                  </a:txBody>
                  <a:tcPr marL="6345" marR="6345" marT="6345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427587"/>
                  </a:ext>
                </a:extLst>
              </a:tr>
              <a:tr h="340934"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80808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All-cause death rate</a:t>
                      </a:r>
                      <a:endParaRPr lang="en-GB" sz="15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80808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  <a:endParaRPr lang="en-GB" sz="15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80808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  <a:endParaRPr lang="en-GB" sz="15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 kern="1200" dirty="0">
                          <a:solidFill>
                            <a:srgbClr val="80808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N/A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48908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50886" y="548676"/>
            <a:ext cx="122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70500"/>
            <a:ext cx="4361688" cy="1143000"/>
          </a:xfrm>
        </p:spPr>
        <p:txBody>
          <a:bodyPr>
            <a:normAutofit/>
          </a:bodyPr>
          <a:lstStyle/>
          <a:p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Iechyd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4904" y="1188720"/>
            <a:ext cx="41148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awdurdodau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lleol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â'r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crynodiadau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uchaf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ardaloedd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yn y 10%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mwyaf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difreintiedig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oedd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Merthyr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Tudful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wedi'i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ddilyn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Flaenau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Gwent. </a:t>
            </a: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gyfer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maes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iechyd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ardal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fach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fwyaf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difreintiedig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yng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Nghymru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oedd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Caerau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sy’n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cynnwys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Caerau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a’r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Tudor)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Mhen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-y-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bont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Ogwr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(yn y 6ed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safle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ym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maes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iechyd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MALlC 2014),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wedi'i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dilyn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Orllewin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Rhyl 2 yn Sir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Ddinbych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6592" y="1188720"/>
            <a:ext cx="406522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authorities with the highest concentration of areas in the most deprived 10% were Merthyr Tydfil, followed by Blaenau Gwent. </a:t>
            </a:r>
            <a:endParaRPr lang="en-GB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health domain, the most deprived small area in Wales was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Caerau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(which covers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Caerau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Park and the Tudor Estate) in </a:t>
            </a: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Bridgend,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followed by Rhyl West 2 in </a:t>
            </a: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Denbighshire. </a:t>
            </a: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ts val="1800"/>
              </a:lnSpc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81728" y="261940"/>
            <a:ext cx="4005072" cy="9267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Health domain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51" y="1046157"/>
            <a:ext cx="3316037" cy="1524749"/>
          </a:xfrm>
        </p:spPr>
        <p:txBody>
          <a:bodyPr>
            <a:noAutofit/>
          </a:bodyPr>
          <a:lstStyle/>
          <a:p>
            <a:pPr algn="l"/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Addysg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patrymau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cyffredinol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addysgol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MALlC 2019 yn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debyg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i'r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rhai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MALlC 2014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5310" y="4005072"/>
            <a:ext cx="3316037" cy="152474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algn="l"/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domain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overall patterns of educational deprivation in WIMD 2019 are similar to those for WIMD 2014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522" y="237744"/>
            <a:ext cx="5177478" cy="61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5617" y="341345"/>
            <a:ext cx="6275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sz="2400" dirty="0" smtClean="0">
                <a:latin typeface="Arial" panose="020B0604020202020204" pitchFamily="34" charset="0"/>
              </a:rPr>
              <a:t>Mesur graddau amddifadedd mewn </a:t>
            </a:r>
            <a:r>
              <a:rPr lang="en-GB" sz="2400" dirty="0" err="1" smtClean="0">
                <a:latin typeface="Arial" panose="020B0604020202020204" pitchFamily="34" charset="0"/>
              </a:rPr>
              <a:t>perthynas</a:t>
            </a:r>
            <a:r>
              <a:rPr lang="1106" sz="2400" dirty="0" smtClean="0">
                <a:latin typeface="Arial" panose="020B0604020202020204" pitchFamily="34" charset="0"/>
              </a:rPr>
              <a:t> ag addysg, hyfforddiant a sgiliau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7503" y="1340769"/>
          <a:ext cx="8928993" cy="5448182"/>
        </p:xfrm>
        <a:graphic>
          <a:graphicData uri="http://schemas.openxmlformats.org/drawingml/2006/table">
            <a:tbl>
              <a:tblPr firstRow="1" firstCol="1" bandRow="1"/>
              <a:tblGrid>
                <a:gridCol w="3266705">
                  <a:extLst>
                    <a:ext uri="{9D8B030D-6E8A-4147-A177-3AD203B41FA5}">
                      <a16:colId xmlns:a16="http://schemas.microsoft.com/office/drawing/2014/main" val="4181248199"/>
                    </a:ext>
                  </a:extLst>
                </a:gridCol>
                <a:gridCol w="1016308">
                  <a:extLst>
                    <a:ext uri="{9D8B030D-6E8A-4147-A177-3AD203B41FA5}">
                      <a16:colId xmlns:a16="http://schemas.microsoft.com/office/drawing/2014/main" val="956943613"/>
                    </a:ext>
                  </a:extLst>
                </a:gridCol>
                <a:gridCol w="871121">
                  <a:extLst>
                    <a:ext uri="{9D8B030D-6E8A-4147-A177-3AD203B41FA5}">
                      <a16:colId xmlns:a16="http://schemas.microsoft.com/office/drawing/2014/main" val="131971053"/>
                    </a:ext>
                  </a:extLst>
                </a:gridCol>
                <a:gridCol w="3774859">
                  <a:extLst>
                    <a:ext uri="{9D8B030D-6E8A-4147-A177-3AD203B41FA5}">
                      <a16:colId xmlns:a16="http://schemas.microsoft.com/office/drawing/2014/main" val="3820468138"/>
                    </a:ext>
                  </a:extLst>
                </a:gridCol>
              </a:tblGrid>
              <a:tr h="385564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Addysg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Ffynhonnell data 2019</a:t>
                      </a:r>
                    </a:p>
                  </a:txBody>
                  <a:tcPr marL="72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3845510"/>
                  </a:ext>
                </a:extLst>
              </a:tr>
              <a:tr h="801198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Sgôr Pwyntiau Cyfartalog Cyfnod Sylfaen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b="0" i="0"/>
                      </a:pPr>
                      <a:r>
                        <a:rPr lang="1106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Cyfrifiad Ysgolion Blynyddol ar Lefel Disgyblion (CYBLD) a Chasglu Data Cenedlaethol, Llywodraeth Cymru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743707"/>
                  </a:ext>
                </a:extLst>
              </a:tr>
              <a:tr h="448548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Sgôr Pwyntiau Cyfartalog Cyfnod Allweddol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b="0" i="0"/>
                      </a:pPr>
                      <a:r>
                        <a:rPr lang="1106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CYBLD a Chasglu Data Cenedlaethol, Llywodraeth Cymru.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907529"/>
                  </a:ext>
                </a:extLst>
              </a:tr>
              <a:tr h="494517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Sgôr Pwyntiau Cyfartalog ar gyfer pynciau craidd Cyfnod Allweddol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Cronfa Ddata Genedlaethol y Disgyblion, </a:t>
                      </a:r>
                      <a:r>
                        <a:rPr lang="1106" sz="15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CYBLD a Chronfa Ddata Arholiadau Cymru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480444"/>
                  </a:ext>
                </a:extLst>
              </a:tr>
              <a:tr h="672823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Cyfnod Allweddol 4 Lefel 2 Cynwysedig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Amherthnasol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432464"/>
                  </a:ext>
                </a:extLst>
              </a:tr>
              <a:tr h="672823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Sgôr pwyntiau wedi’i chapio Cyfnod Allweddol 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Amherthnasol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886245"/>
                  </a:ext>
                </a:extLst>
              </a:tr>
              <a:tr h="489752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Absenoliaeth Mynych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Casglu Data Cenedlaethol a </a:t>
                      </a:r>
                      <a:r>
                        <a:rPr lang="1106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CYBLD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983520"/>
                  </a:ext>
                </a:extLst>
              </a:tr>
              <a:tr h="762551"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Cyfran y bobl ifanc sy'n gadael Cyfnod Allweddol 4 sy'n mynd ymlaen i Addysg Uwch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CYBLD, Cofnod Dysgu Gydol Oes Cymru, Cofnod yr Asiantaeth Ystadegau Addysg Uwch (HESA)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266551"/>
                  </a:ext>
                </a:extLst>
              </a:tr>
              <a:tr h="672823"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Oedolion 25-64 oed heb unrhyw gymwysterau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>
                        <a:defRPr b="0" i="0"/>
                      </a:pPr>
                      <a:r>
                        <a:rPr lang="1106" sz="15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Cyfrifiad 2011, Y Swyddfa Ystadegau Gwladol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39567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16268"/>
            <a:ext cx="900610" cy="1319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21481" y="287059"/>
            <a:ext cx="112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67738" y="406661"/>
            <a:ext cx="5622133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To capture the extent of deprivation relating to education, training and skills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3854" y="194117"/>
            <a:ext cx="898516" cy="1332289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1931" y="1943895"/>
          <a:ext cx="8784977" cy="4481504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3384377">
                  <a:extLst>
                    <a:ext uri="{9D8B030D-6E8A-4147-A177-3AD203B41FA5}">
                      <a16:colId xmlns:a16="http://schemas.microsoft.com/office/drawing/2014/main" val="1050161881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3431052394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2671170042"/>
                    </a:ext>
                  </a:extLst>
                </a:gridCol>
                <a:gridCol w="4104458">
                  <a:extLst>
                    <a:ext uri="{9D8B030D-6E8A-4147-A177-3AD203B41FA5}">
                      <a16:colId xmlns:a16="http://schemas.microsoft.com/office/drawing/2014/main" val="3533811973"/>
                    </a:ext>
                  </a:extLst>
                </a:gridCol>
              </a:tblGrid>
              <a:tr h="392999"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Education</a:t>
                      </a:r>
                      <a:endParaRPr lang="en-GB" sz="1500">
                        <a:solidFill>
                          <a:srgbClr val="000000"/>
                        </a:solidFill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2014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2019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2019</a:t>
                      </a:r>
                      <a:r>
                        <a:rPr lang="en-GB" sz="1500" b="1" baseline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data source</a:t>
                      </a:r>
                      <a:endParaRPr lang="en-GB" sz="1500" b="1">
                        <a:solidFill>
                          <a:srgbClr val="000000"/>
                        </a:solidFill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71999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3769804"/>
                  </a:ext>
                </a:extLst>
              </a:tr>
              <a:tr h="744641"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Foundation Phase Average Point Score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Pupil Level Annual School Census (PLASC) and National Data Collection (NDC), Welsh Government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5395776"/>
                  </a:ext>
                </a:extLst>
              </a:tr>
              <a:tr h="418886"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Key Stage 2 average point score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PLASC</a:t>
                      </a:r>
                      <a:r>
                        <a:rPr lang="en-GB" sz="1500" baseline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</a:t>
                      </a: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and NDC, Welsh Government.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26130"/>
                  </a:ext>
                </a:extLst>
              </a:tr>
              <a:tr h="504053"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Key Stage 4 average point score for core subjects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National Pupil Database (NPD), </a:t>
                      </a: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PLASC and Welsh Examinations Database (WED)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653446"/>
                  </a:ext>
                </a:extLst>
              </a:tr>
              <a:tr h="369883"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7F7F7F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Key Stage 4 Level 2 inclusive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7F7F7F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7F7F7F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7F7F7F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N/A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20156"/>
                  </a:ext>
                </a:extLst>
              </a:tr>
              <a:tr h="369883"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7F7F7F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Key Stage 4 capped point score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7F7F7F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7F7F7F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7F7F7F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N/A</a:t>
                      </a: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682559"/>
                  </a:ext>
                </a:extLst>
              </a:tr>
              <a:tr h="425525"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Repeat Absenteeism (%)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 kern="120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NPD and </a:t>
                      </a: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PLASC</a:t>
                      </a:r>
                    </a:p>
                  </a:txBody>
                  <a:tcPr marL="0" marR="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574784"/>
                  </a:ext>
                </a:extLst>
              </a:tr>
              <a:tr h="792089"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Proportion</a:t>
                      </a:r>
                      <a:r>
                        <a:rPr lang="en-GB" sz="1500" baseline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of Key Stage 4 leavers entering </a:t>
                      </a: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Higher Education (%)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PLASC</a:t>
                      </a:r>
                      <a:r>
                        <a:rPr lang="en-GB" sz="1500" baseline="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, Lifelong Learning Wales Record (LLWR), Higher Education Statistics Agency (HESA) Record</a:t>
                      </a:r>
                      <a:endParaRPr lang="en-GB" sz="1500">
                        <a:solidFill>
                          <a:srgbClr val="000000"/>
                        </a:solidFill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0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342268"/>
                  </a:ext>
                </a:extLst>
              </a:tr>
              <a:tr h="426832">
                <a:tc>
                  <a:txBody>
                    <a:bodyPr/>
                    <a:lstStyle/>
                    <a:p>
                      <a:pPr marL="35999"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Adults aged 25-64 with no qualifications (%)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5999" lvl="0" algn="l" fontAlgn="ctr"/>
                      <a:r>
                        <a:rPr lang="en-GB" sz="1500" b="0" i="0" u="none" strike="noStrike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2011 Census, Office for National Statistics (ONS)</a:t>
                      </a:r>
                    </a:p>
                  </a:txBody>
                  <a:tcPr marL="6345" marR="6345" marT="6345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28092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17628" y="406661"/>
            <a:ext cx="121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14%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9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7315200" y="1010946"/>
            <a:ext cx="1651819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3.1 million people </a:t>
            </a:r>
            <a:b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</a:b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in Wales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7557849" y="2344821"/>
            <a:ext cx="1586151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1,909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small areas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Lower-layer Super Output Areas (LSOAs)</a:t>
            </a:r>
          </a:p>
        </p:txBody>
      </p:sp>
      <p:sp>
        <p:nvSpPr>
          <p:cNvPr id="4" name="TextBox 6"/>
          <p:cNvSpPr txBox="1"/>
          <p:nvPr/>
        </p:nvSpPr>
        <p:spPr>
          <a:xfrm>
            <a:off x="7417466" y="4659377"/>
            <a:ext cx="1746198" cy="2062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Between 1,000 and 3,000 people </a:t>
            </a:r>
            <a:b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</a:br>
            <a:r>
              <a:rPr lang="en-GB" sz="1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in each small area</a:t>
            </a:r>
          </a:p>
        </p:txBody>
      </p:sp>
      <p:sp>
        <p:nvSpPr>
          <p:cNvPr id="6" name="Rectangle 1"/>
          <p:cNvSpPr/>
          <p:nvPr/>
        </p:nvSpPr>
        <p:spPr>
          <a:xfrm>
            <a:off x="4139955" y="764703"/>
            <a:ext cx="1296143" cy="50405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251524" y="190378"/>
            <a:ext cx="3816422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1F497D"/>
                </a:solidFill>
                <a:uFillTx/>
                <a:latin typeface="Century Gothic" pitchFamily="34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62811" y="69492"/>
            <a:ext cx="3423987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Small areas</a:t>
            </a:r>
            <a:endParaRPr lang="en-GB" sz="440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718046"/>
            <a:ext cx="4939279" cy="60034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1523" y="69492"/>
            <a:ext cx="4684271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Ardaloedd</a:t>
            </a:r>
            <a:r>
              <a:rPr lang="en-GB" sz="440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GB" sz="440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bach</a:t>
            </a:r>
            <a:endParaRPr lang="en-GB" sz="440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5348748" y="1010946"/>
            <a:ext cx="2045110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3.1 </a:t>
            </a:r>
            <a:r>
              <a:rPr lang="en-GB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miliwn</a:t>
            </a:r>
            <a:r>
              <a:rPr lang="en-GB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br>
              <a:rPr lang="en-GB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</a:br>
            <a:r>
              <a:rPr lang="en-GB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o </a:t>
            </a:r>
            <a:r>
              <a:rPr lang="en-GB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bobl</a:t>
            </a:r>
            <a:r>
              <a:rPr lang="en-GB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yng</a:t>
            </a:r>
            <a:r>
              <a:rPr lang="en-GB" sz="2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Arial" pitchFamily="34"/>
                <a:cs typeface="Arial" pitchFamily="34"/>
              </a:rPr>
              <a:t>Nghymru</a:t>
            </a:r>
            <a:endParaRPr lang="en-GB" sz="2400" dirty="0">
              <a:solidFill>
                <a:srgbClr val="000000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5262810" y="2458066"/>
            <a:ext cx="2052389" cy="1938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1,909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o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GB" sz="24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ardaloedd</a:t>
            </a:r>
            <a:r>
              <a:rPr lang="en-GB" sz="2400" b="0" i="0" u="none" strike="noStrike" kern="1200" cap="none" spc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</a:t>
            </a:r>
            <a:r>
              <a:rPr lang="en-GB" sz="2400" b="0" i="0" u="none" strike="noStrike" kern="1200" cap="none" spc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bach</a:t>
            </a:r>
            <a:endParaRPr lang="en-GB" sz="2400" b="0" i="0" u="none" strike="noStrike" kern="1200" cap="none" spc="0" baseline="0" dirty="0" smtClean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>
              <a:defRPr b="0" i="0"/>
            </a:pPr>
            <a:r>
              <a:rPr lang="1106" sz="1600" dirty="0">
                <a:latin typeface="Arial" panose="020B0604020202020204" pitchFamily="34" charset="0"/>
              </a:rPr>
              <a:t>Ardaloedd Cynnyrch Ehangach Haen Is (ACEHIau)</a:t>
            </a:r>
          </a:p>
        </p:txBody>
      </p:sp>
      <p:sp>
        <p:nvSpPr>
          <p:cNvPr id="15" name="TextBox 6"/>
          <p:cNvSpPr txBox="1"/>
          <p:nvPr/>
        </p:nvSpPr>
        <p:spPr>
          <a:xfrm>
            <a:off x="5436098" y="4669616"/>
            <a:ext cx="1751283" cy="2062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b="0" i="0"/>
            </a:pPr>
            <a:r>
              <a:rPr lang="1106" sz="2400" dirty="0">
                <a:latin typeface="Arial" panose="020B0604020202020204" pitchFamily="34" charset="0"/>
              </a:rPr>
              <a:t>Ceir rhwng 1,000 a 3,000 o bobl </a:t>
            </a:r>
            <a:r>
              <a:rPr lang="en-GB" sz="2400" dirty="0">
                <a:latin typeface="Arial" panose="020B0604020202020204" pitchFamily="34" charset="0"/>
              </a:rPr>
              <a:t/>
            </a:r>
            <a:br>
              <a:rPr lang="en-GB" sz="2400" dirty="0">
                <a:latin typeface="Arial" panose="020B0604020202020204" pitchFamily="34" charset="0"/>
              </a:rPr>
            </a:br>
            <a:r>
              <a:rPr lang="1106" sz="1600" dirty="0">
                <a:latin typeface="Arial" panose="020B0604020202020204" pitchFamily="34" charset="0"/>
              </a:rPr>
              <a:t>ym mhob ardal fach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7" y="133298"/>
            <a:ext cx="4645152" cy="1143000"/>
          </a:xfrm>
        </p:spPr>
        <p:txBody>
          <a:bodyPr>
            <a:normAutofit/>
          </a:bodyPr>
          <a:lstStyle/>
          <a:p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Addysg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8773" y="1248546"/>
            <a:ext cx="390093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awdurdodau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lleol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â'r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crynodiadau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uchaf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ardaloedd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yn y 10%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mwyaf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difreintiedig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oedd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Casnewydd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Castell-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 Talbot, Blaenau Gwent a Rhondda Cynon Taf.</a:t>
            </a: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ardal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fach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fwyaf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difreintiedig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ran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addysg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yng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Nghymru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oedd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Queensway 1,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rhan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Gymuned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Parc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Caia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yn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Wrecsam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02352" y="1248546"/>
            <a:ext cx="3488677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authorities with the highest concentration of areas in the most deprived 10% were Newport, Neath Port Talbot, Blaenau Gwent and Rhondda Cynon Taf. </a:t>
            </a:r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educationally deprived small area in Wales was Queensway 1, an area of the </a:t>
            </a:r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Caia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Park Community in Wrexham. </a:t>
            </a: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8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33925" y="105546"/>
            <a:ext cx="3452875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domain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64" y="1124232"/>
            <a:ext cx="3643296" cy="1515978"/>
          </a:xfrm>
        </p:spPr>
        <p:txBody>
          <a:bodyPr>
            <a:noAutofit/>
          </a:bodyPr>
          <a:lstStyle/>
          <a:p>
            <a:pPr algn="l"/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Mynediad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Wasanaethau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uchel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gyffredin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ledled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gwledig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Cymru.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rhai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pocedi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i’w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cael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hefyd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agos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trefol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mawr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064" y="3713124"/>
            <a:ext cx="36432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Access to Services domain</a:t>
            </a:r>
            <a:b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High deprivation was widespread across rural areas of Wales. There were also some deprived pockets near large urban areas.</a:t>
            </a:r>
            <a:endParaRPr lang="en-GB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828" y="386715"/>
            <a:ext cx="5012172" cy="60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6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66579" y="315916"/>
            <a:ext cx="5799495" cy="1619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sz="2400" dirty="0" smtClean="0">
                <a:latin typeface="Arial" panose="020B0604020202020204" pitchFamily="34" charset="0"/>
              </a:rPr>
              <a:t>Casglu gwybodaeth am amddifadedd o ganlyniad i anallu aelwyd i fanteisio ar amrywiaeth o wasanaethau a ystyrir yn angenrheidiol ar gyfer bywyd pob dydd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9513" y="2564905"/>
          <a:ext cx="8856983" cy="3954141"/>
        </p:xfrm>
        <a:graphic>
          <a:graphicData uri="http://schemas.openxmlformats.org/drawingml/2006/table">
            <a:tbl>
              <a:tblPr firstRow="1" firstCol="1" bandRow="1"/>
              <a:tblGrid>
                <a:gridCol w="4766679">
                  <a:extLst>
                    <a:ext uri="{9D8B030D-6E8A-4147-A177-3AD203B41FA5}">
                      <a16:colId xmlns:a16="http://schemas.microsoft.com/office/drawing/2014/main" val="3948652921"/>
                    </a:ext>
                  </a:extLst>
                </a:gridCol>
                <a:gridCol w="711445">
                  <a:extLst>
                    <a:ext uri="{9D8B030D-6E8A-4147-A177-3AD203B41FA5}">
                      <a16:colId xmlns:a16="http://schemas.microsoft.com/office/drawing/2014/main" val="3097994124"/>
                    </a:ext>
                  </a:extLst>
                </a:gridCol>
                <a:gridCol w="711445">
                  <a:extLst>
                    <a:ext uri="{9D8B030D-6E8A-4147-A177-3AD203B41FA5}">
                      <a16:colId xmlns:a16="http://schemas.microsoft.com/office/drawing/2014/main" val="2366092780"/>
                    </a:ext>
                  </a:extLst>
                </a:gridCol>
                <a:gridCol w="2667414">
                  <a:extLst>
                    <a:ext uri="{9D8B030D-6E8A-4147-A177-3AD203B41FA5}">
                      <a16:colId xmlns:a16="http://schemas.microsoft.com/office/drawing/2014/main" val="2387898963"/>
                    </a:ext>
                  </a:extLst>
                </a:gridCol>
              </a:tblGrid>
              <a:tr h="7327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Mynediad </a:t>
                      </a:r>
                      <a:r>
                        <a:rPr lang="en-GB" sz="1800" b="1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1106" sz="1800" b="1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1106" sz="18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Wasanaethau </a:t>
                      </a:r>
                      <a:endParaRPr lang="1106" sz="1800" b="1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b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1106" sz="1800" b="1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b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1106" sz="1800" b="1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b="1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Ffynhonnell data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516541"/>
                  </a:ext>
                </a:extLst>
              </a:tr>
              <a:tr h="18408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Amser teithio cyfartalog ar drafnidiaeth gyhoeddus a phreifat i: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  <a:defRPr b="0" i="0"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1) S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iop fwyd, 2)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eddygfa,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3) 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Cyfleuster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chwaraeon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4)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sgol uwchradd,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5)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sgol gynradd, 6)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feryllfa,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7)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wyddfa'r post, 8)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lyfrgell gyhoeddus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9)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G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orsaf betrol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preifat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yn </a:t>
                      </a:r>
                      <a:r>
                        <a:rPr lang="en-GB" sz="1800" dirty="0" err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unig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18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  <a:defRPr b="0" i="0"/>
                      </a:pPr>
                      <a:endParaRPr lang="1106" sz="18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b="0" i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Llywodraeth</a:t>
                      </a:r>
                      <a:r>
                        <a:rPr lang="en-GB" sz="1800" kern="1200" baseline="0" dirty="0" smtClean="0">
                          <a:solidFill>
                            <a:schemeClr val="tx1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</a:t>
                      </a:r>
                      <a:r>
                        <a:rPr lang="1106" sz="1800" kern="1200" dirty="0" smtClean="0">
                          <a:solidFill>
                            <a:schemeClr val="tx1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Cymru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378418"/>
                  </a:ext>
                </a:extLst>
              </a:tr>
              <a:tr h="10268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Mynediad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wasanaethau 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digidol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GB" sz="1800" baseline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eang nad yw ar gael ar gyflymder o 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30Mb/s</a:t>
                      </a:r>
                      <a:endParaRPr lang="1106" sz="1800" dirty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Swyddfa </a:t>
                      </a:r>
                      <a:r>
                        <a:rPr lang="en-GB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1106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Gyfathrebiadau  </a:t>
                      </a:r>
                      <a:r>
                        <a:rPr lang="1106" sz="16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1106" sz="16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OFCOM)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15546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3996"/>
            <a:ext cx="1266825" cy="1543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65205" y="479190"/>
            <a:ext cx="112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8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274798" y="315916"/>
            <a:ext cx="4968547" cy="156965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To capture deprivation as a result of a household's inability to access a range of services considered necessary for day-to-day living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7541" y="188640"/>
            <a:ext cx="1399032" cy="2193545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1"/>
          <p:cNvGraphicFramePr>
            <a:graphicFrameLocks noGrp="1"/>
          </p:cNvGraphicFramePr>
          <p:nvPr/>
        </p:nvGraphicFramePr>
        <p:xfrm>
          <a:off x="467541" y="2564901"/>
          <a:ext cx="8136904" cy="3954139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4608511">
                  <a:extLst>
                    <a:ext uri="{9D8B030D-6E8A-4147-A177-3AD203B41FA5}">
                      <a16:colId xmlns:a16="http://schemas.microsoft.com/office/drawing/2014/main" val="24392173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14507625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31677528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856796851"/>
                    </a:ext>
                  </a:extLst>
                </a:gridCol>
              </a:tblGrid>
              <a:tr h="732745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Access To services 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2014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2019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2019 data source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141553"/>
                  </a:ext>
                </a:extLst>
              </a:tr>
              <a:tr h="1840815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Average travel time by public and private transport to a: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1)</a:t>
                      </a:r>
                      <a:r>
                        <a:rPr lang="en-GB" sz="18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F</a:t>
                      </a: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ood shop, 2) GP surgery,</a:t>
                      </a:r>
                      <a:r>
                        <a:rPr lang="en-GB" sz="18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</a:t>
                      </a:r>
                      <a:br>
                        <a:rPr lang="en-GB" sz="18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</a:br>
                      <a:r>
                        <a:rPr lang="en-GB" sz="18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3) Sports facility, 4) Secondary school, </a:t>
                      </a:r>
                      <a:br>
                        <a:rPr lang="en-GB" sz="18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</a:br>
                      <a:r>
                        <a:rPr lang="en-GB" sz="18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5) Primary school, 6) Pharmacy, </a:t>
                      </a:r>
                      <a:br>
                        <a:rPr lang="en-GB" sz="18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</a:br>
                      <a:r>
                        <a:rPr lang="en-GB" sz="18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7) Post office, 8) Public library, </a:t>
                      </a:r>
                      <a:br>
                        <a:rPr lang="en-GB" sz="18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</a:br>
                      <a:r>
                        <a:rPr lang="en-GB" sz="18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9) Petrol station (private only)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800" baseline="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Welsh Government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9232975"/>
                  </a:ext>
                </a:extLst>
              </a:tr>
              <a:tr h="1026834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Access to digital services:</a:t>
                      </a:r>
                      <a:r>
                        <a:rPr lang="en-GB" sz="18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</a:t>
                      </a: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% Unavailability of broadband at 30Mb/s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The Office of Communications (</a:t>
                      </a:r>
                      <a:r>
                        <a:rPr lang="en-GB" sz="1800" dirty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OFCOM)</a:t>
                      </a:r>
                    </a:p>
                  </a:txBody>
                  <a:tcPr marL="71999" marR="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69418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7804" y="315916"/>
            <a:ext cx="134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1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54" y="127828"/>
            <a:ext cx="3776472" cy="1143000"/>
          </a:xfrm>
        </p:spPr>
        <p:txBody>
          <a:bodyPr>
            <a:norm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to Services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9744" y="1045971"/>
            <a:ext cx="41650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Aft>
                <a:spcPts val="600"/>
              </a:spcAft>
            </a:pP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 authorities with the highest proportion of small areas in the most deprived 10% in Wales for access to services were Powys (50.6%) and Ceredigion (50.0%). </a:t>
            </a:r>
            <a:endParaRPr lang="en-GB" sz="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Cardiff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Neath Port Talbot, Bridgend, Rhondda Cynon Taf, Blaenau Gwent and Torfaen local authorities had no areas in the most deprived 10%. </a:t>
            </a: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deprived small area in Wales was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Cynwyl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Gaeo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Carmarthenshire, the same as for WIMD 2014. </a:t>
            </a:r>
            <a:endParaRPr lang="en-GB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592" y="0"/>
            <a:ext cx="425196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 fontScale="97500"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Mynediad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Wasanaethau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043" y="981963"/>
            <a:ext cx="439224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  <a:spcAft>
                <a:spcPts val="600"/>
              </a:spcAft>
            </a:pP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awdurdodau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lleol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â’r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gyfran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uchaf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ardaloedd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bach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yn y 10%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mwyaf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yng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Nghymru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ran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Mynediad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wasanaethau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oedd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Powys (50.6%) a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Cheredigion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(50.0%). </a:t>
            </a: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Nid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oedd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awdurdodau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lleol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Caerdydd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Castell-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Port Talbot, Pen-y-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bont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Ogwr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Rhondda Cynon Taf, Blaenau Gwent a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Thorfaen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unrhyw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ardaloedd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bach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yn y 10%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mwyaf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gyfer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maes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mynediad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daearyddol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wasanaethau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ardal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fach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fwyaf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yng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Nghymru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oedd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Cynwyl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Gaeo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Sir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Gaerfyrddin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yr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fath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â MALlC 2014. </a:t>
            </a:r>
            <a:endParaRPr lang="en-GB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999" y="1083806"/>
            <a:ext cx="3320716" cy="1395662"/>
          </a:xfrm>
        </p:spPr>
        <p:txBody>
          <a:bodyPr>
            <a:noAutofit/>
          </a:bodyPr>
          <a:lstStyle/>
          <a:p>
            <a:pPr algn="l"/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Tai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pocedi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uchel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o ran tai yn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ninasoedd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chymoedd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 De, yn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ogystal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ag yn y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Gorllewin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a’r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Gogledd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0999" y="3541394"/>
            <a:ext cx="32283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Housing domain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There were pockets of high housing deprivation in the South Wales cities and valleys, as well as in West and North Wales. </a:t>
            </a:r>
            <a:endParaRPr lang="en-GB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937" y="195834"/>
            <a:ext cx="5223000" cy="614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9711" y="433320"/>
            <a:ext cx="540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sz="2400" dirty="0" smtClean="0">
                <a:latin typeface="Arial" panose="020B0604020202020204" pitchFamily="34" charset="0"/>
              </a:rPr>
              <a:t>Nodi </a:t>
            </a:r>
            <a:r>
              <a:rPr lang="en-GB" sz="2400" dirty="0" err="1" smtClean="0">
                <a:latin typeface="Arial" panose="020B0604020202020204" pitchFamily="34" charset="0"/>
              </a:rPr>
              <a:t>annigonolrwydd</a:t>
            </a:r>
            <a:r>
              <a:rPr lang="en-GB" sz="2400" dirty="0" smtClean="0">
                <a:latin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</a:rPr>
              <a:t>mewn</a:t>
            </a:r>
            <a:r>
              <a:rPr lang="en-GB" sz="2400" dirty="0" smtClean="0">
                <a:latin typeface="Arial" panose="020B0604020202020204" pitchFamily="34" charset="0"/>
              </a:rPr>
              <a:t> t</a:t>
            </a:r>
            <a:r>
              <a:rPr lang="1106" sz="2400" dirty="0" smtClean="0">
                <a:latin typeface="Arial" panose="020B0604020202020204" pitchFamily="34" charset="0"/>
              </a:rPr>
              <a:t>ai, </a:t>
            </a:r>
            <a:r>
              <a:rPr lang="en-GB" sz="2400" dirty="0" smtClean="0">
                <a:latin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</a:rPr>
            </a:br>
            <a:r>
              <a:rPr lang="1106" sz="2400" dirty="0" smtClean="0">
                <a:latin typeface="Arial" panose="020B0604020202020204" pitchFamily="34" charset="0"/>
              </a:rPr>
              <a:t>o ran amodau ffisegol, </a:t>
            </a:r>
            <a:r>
              <a:rPr lang="en-GB" sz="2400" dirty="0" smtClean="0">
                <a:latin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</a:rPr>
            </a:br>
            <a:r>
              <a:rPr lang="1106" sz="2400" dirty="0" smtClean="0">
                <a:latin typeface="Arial" panose="020B0604020202020204" pitchFamily="34" charset="0"/>
              </a:rPr>
              <a:t>amodau byw ac argaeledd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23528" y="2348880"/>
          <a:ext cx="8568953" cy="3759189"/>
        </p:xfrm>
        <a:graphic>
          <a:graphicData uri="http://schemas.openxmlformats.org/drawingml/2006/table">
            <a:tbl>
              <a:tblPr firstRow="1" firstCol="1" bandRow="1"/>
              <a:tblGrid>
                <a:gridCol w="4392488">
                  <a:extLst>
                    <a:ext uri="{9D8B030D-6E8A-4147-A177-3AD203B41FA5}">
                      <a16:colId xmlns:a16="http://schemas.microsoft.com/office/drawing/2014/main" val="404985349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4054709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607299531"/>
                    </a:ext>
                  </a:extLst>
                </a:gridCol>
                <a:gridCol w="2592289">
                  <a:extLst>
                    <a:ext uri="{9D8B030D-6E8A-4147-A177-3AD203B41FA5}">
                      <a16:colId xmlns:a16="http://schemas.microsoft.com/office/drawing/2014/main" val="1492653813"/>
                    </a:ext>
                  </a:extLst>
                </a:gridCol>
              </a:tblGrid>
              <a:tr h="8041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1106" sz="2000" b="1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b="1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1106" sz="2000" b="1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b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1106" sz="2000" b="1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b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b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Ffynhonnell </a:t>
                      </a:r>
                      <a:r>
                        <a:rPr lang="1106" sz="2000" b="1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</a:t>
                      </a:r>
                      <a:r>
                        <a:rPr lang="1106" sz="2000" b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1106" sz="2000" b="1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516361"/>
                  </a:ext>
                </a:extLst>
              </a:tr>
              <a:tr h="113461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 tebygoliaeth bod tai mewn cyflwr gwael neu'n cynnwys peryglon difrifol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enghreifftiol, Sefydliad Ymchwil Adeiladu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5787745"/>
                  </a:ext>
                </a:extLst>
              </a:tr>
              <a:tr h="1134619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Pobl sy'n byw mewn aelwydydd gorlawn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Mesur ystafelloedd gwely ar sail Cyfrifiad 2011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Cyfrifiad 2011 - Y Swyddfa Ystadegau Gwladol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008260"/>
                  </a:ext>
                </a:extLst>
              </a:tr>
              <a:tr h="671026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smtClean="0">
                        <a:solidFill>
                          <a:srgbClr val="80808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smtClean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Diffyg gwres canolog (Cyfrifiad 2011)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smtClean="0">
                        <a:solidFill>
                          <a:srgbClr val="80808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smtClean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2000" smtClean="0">
                        <a:solidFill>
                          <a:srgbClr val="808080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smtClean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2000" kern="1200" dirty="0" smtClean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Amherthnasol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4037935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33320"/>
            <a:ext cx="800100" cy="140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5080" y="829946"/>
            <a:ext cx="112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9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868347" y="520403"/>
            <a:ext cx="5544619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To identify inadequate housing, </a:t>
            </a:r>
            <a:b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</a:b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in terms of physical and </a:t>
            </a:r>
            <a:b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</a:b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living conditions and availability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5577" y="332658"/>
            <a:ext cx="1080116" cy="1642070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2"/>
          <p:cNvGraphicFramePr>
            <a:graphicFrameLocks noGrp="1"/>
          </p:cNvGraphicFramePr>
          <p:nvPr/>
        </p:nvGraphicFramePr>
        <p:xfrm>
          <a:off x="539550" y="2348883"/>
          <a:ext cx="7992887" cy="3677842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4446105">
                  <a:extLst>
                    <a:ext uri="{9D8B030D-6E8A-4147-A177-3AD203B41FA5}">
                      <a16:colId xmlns:a16="http://schemas.microsoft.com/office/drawing/2014/main" val="3034870874"/>
                    </a:ext>
                  </a:extLst>
                </a:gridCol>
                <a:gridCol w="810478">
                  <a:extLst>
                    <a:ext uri="{9D8B030D-6E8A-4147-A177-3AD203B41FA5}">
                      <a16:colId xmlns:a16="http://schemas.microsoft.com/office/drawing/2014/main" val="402925685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99946494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207583711"/>
                    </a:ext>
                  </a:extLst>
                </a:gridCol>
              </a:tblGrid>
              <a:tr h="80415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b="1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Housing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b="1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2014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2000" b="1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2019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2019 </a:t>
                      </a:r>
                      <a:r>
                        <a:rPr lang="en-GB" sz="2000" b="1" kern="12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data</a:t>
                      </a:r>
                      <a:r>
                        <a:rPr lang="en-GB" sz="20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</a:t>
                      </a:r>
                      <a:r>
                        <a:rPr lang="en-GB" sz="2000" b="1" kern="12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source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256387"/>
                  </a:ext>
                </a:extLst>
              </a:tr>
              <a:tr h="1068055">
                <a:tc>
                  <a:txBody>
                    <a:bodyPr/>
                    <a:lstStyle/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Likelihood of housing being in disrepair or containing serious hazards (%)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Modelled</a:t>
                      </a:r>
                      <a:r>
                        <a:rPr lang="en-GB" sz="20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data, Building Research Establishment</a:t>
                      </a: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00202"/>
                  </a:ext>
                </a:extLst>
              </a:tr>
              <a:tr h="1134614">
                <a:tc>
                  <a:txBody>
                    <a:bodyPr/>
                    <a:lstStyle/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</a:t>
                      </a:r>
                      <a:r>
                        <a:rPr lang="en-GB" sz="20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eople living in overcrowded households:</a:t>
                      </a: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2011 Census-based bedroom measure (%)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2011 Census, Office for National Statistics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709973"/>
                  </a:ext>
                </a:extLst>
              </a:tr>
              <a:tr h="671023">
                <a:tc>
                  <a:txBody>
                    <a:bodyPr/>
                    <a:lstStyle/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2000">
                        <a:solidFill>
                          <a:srgbClr val="808080"/>
                        </a:solidFill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80808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Lack of central heating (2011 Census)</a:t>
                      </a: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2000">
                        <a:solidFill>
                          <a:srgbClr val="808080"/>
                        </a:solidFill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80808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en-GB" sz="2000">
                        <a:solidFill>
                          <a:srgbClr val="808080"/>
                        </a:solidFill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80808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  <a:endParaRPr lang="en-GB" sz="20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80808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N/A</a:t>
                      </a:r>
                    </a:p>
                  </a:txBody>
                  <a:tcPr marL="68580" marR="68580" marT="0" marB="0" anchor="ctr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94078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12966" y="520403"/>
            <a:ext cx="107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6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5" y="-128017"/>
            <a:ext cx="3300984" cy="1115568"/>
          </a:xfrm>
        </p:spPr>
        <p:txBody>
          <a:bodyPr>
            <a:normAutofit/>
          </a:bodyPr>
          <a:lstStyle/>
          <a:p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Tai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841247"/>
            <a:ext cx="428853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awdurdod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lleol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â’r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crynodiad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yn y 10%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Ceredigion (28.3%). Merthyr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Tudful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â'r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ganran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uchaf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yn y 50%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Nghymru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(86.1%).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Dorfaen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yn y 10%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Nghymru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ac yn Sir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Fynwy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dim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1.8% (neu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ardal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 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bach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yn y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grŵp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hwn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tai,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ardal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fwyaf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Nghymru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Grangetown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9,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Caerdydd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tuag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at ben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gogleddol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Corporation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Road (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roedd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pedair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o'r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 ran tai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Nghymru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cyfagos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yn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Grangetown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8032" y="1005839"/>
            <a:ext cx="4315968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local authority with the highest concentration of areas in the most deprived 10% was Ceredigion (28.3%). Merthyr Tydfil had the highest percentage of areas in the most deprived 50% in Wales (86.1%).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Torfaen had no areas in the most deprived 10% in Wales and in Monmouthshire only 1.8% of small areas (or 1 LSOA) fell in this group.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deprived area in Wales was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Grangetown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 in Cardiff, around the North end of Corporation 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Road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 four most housing deprived areas in Wales were adjacent areas in </a:t>
            </a:r>
            <a:r>
              <a:rPr lang="en-GB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Grangetown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28616" y="0"/>
            <a:ext cx="3758184" cy="8412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Housing domain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7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43" y="1243680"/>
            <a:ext cx="3614564" cy="1120285"/>
          </a:xfrm>
        </p:spPr>
        <p:txBody>
          <a:bodyPr>
            <a:noAutofit/>
          </a:bodyPr>
          <a:lstStyle/>
          <a:p>
            <a:pPr algn="l"/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Diogelwch</a:t>
            </a:r>
            <a:r>
              <a:rPr lang="en-GB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Cymunedol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Roedd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pocedi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uchel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nghymoedd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 de, y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dinasoedd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mawr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yn y de, ac yn y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trefi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arfordir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ffin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yn y </a:t>
            </a:r>
            <a:r>
              <a:rPr lang="en-GB" sz="2200" dirty="0" err="1">
                <a:latin typeface="Arial" panose="020B0604020202020204" pitchFamily="34" charset="0"/>
                <a:cs typeface="Arial" panose="020B0604020202020204" pitchFamily="34" charset="0"/>
              </a:rPr>
              <a:t>gogledd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89443" y="3685692"/>
            <a:ext cx="374151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Community Safety domain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There were pockets of high deprivation in the South Wales valleys, the large cities in South Wales, and the coastal and border towns in North Wales</a:t>
            </a:r>
            <a:endParaRPr lang="en-GB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149" y="347216"/>
            <a:ext cx="5184851" cy="613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4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6967" y="1048977"/>
            <a:ext cx="4050891" cy="350865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WIMD orders areas from the </a:t>
            </a:r>
            <a:r>
              <a:rPr lang="en-GB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most to least </a:t>
            </a:r>
            <a:r>
              <a:rPr lang="en-GB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deprived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  <a:p>
            <a:pPr marL="3429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We can know which areas are </a:t>
            </a:r>
            <a:r>
              <a:rPr lang="en-GB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more (or less) </a:t>
            </a: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deprived than others, but </a:t>
            </a:r>
            <a:r>
              <a:rPr lang="en-GB" sz="2400" b="1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not by how much</a:t>
            </a:r>
          </a:p>
          <a:p>
            <a:pPr marL="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2060"/>
                </a:solidFill>
                <a:uFillTx/>
                <a:latin typeface="Arial" pitchFamily="34"/>
                <a:cs typeface="Arial" pitchFamily="34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3" name="Picture 2" descr="P:\stats\Sj&amp;e\Index of Deprivation\WIMD 2014\08 Digital Publishing\22521_WIMD_NEW_INFOGRAPHIC_WEB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637" b="28398"/>
          <a:stretch>
            <a:fillRect/>
          </a:stretch>
        </p:blipFill>
        <p:spPr>
          <a:xfrm>
            <a:off x="304440" y="5656245"/>
            <a:ext cx="8507962" cy="108011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98255" y="242749"/>
            <a:ext cx="4168876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i="0" u="none" strike="noStrike" kern="1200" cap="none" spc="0" baseline="0" dirty="0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Relative deprivation</a:t>
            </a:r>
            <a:endParaRPr lang="en-GB" sz="320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440" y="1014985"/>
            <a:ext cx="3961711" cy="350865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 b="0" i="0"/>
            </a:pPr>
            <a:r>
              <a:rPr lang="1106" sz="2400" dirty="0" smtClean="0">
                <a:latin typeface="Arial" panose="020B0604020202020204" pitchFamily="34" charset="0"/>
              </a:rPr>
              <a:t>Mae'n </a:t>
            </a:r>
            <a:r>
              <a:rPr lang="1106" sz="2400" dirty="0">
                <a:latin typeface="Arial" panose="020B0604020202020204" pitchFamily="34" charset="0"/>
              </a:rPr>
              <a:t>gosod ardaloedd yn eu trefn o'r </a:t>
            </a:r>
            <a:r>
              <a:rPr lang="1106" sz="2400" b="1" dirty="0">
                <a:latin typeface="Arial" panose="020B0604020202020204" pitchFamily="34" charset="0"/>
              </a:rPr>
              <a:t>mwyaf i'r lleiaf </a:t>
            </a:r>
            <a:r>
              <a:rPr lang="1106" sz="2400" dirty="0">
                <a:latin typeface="Arial" panose="020B0604020202020204" pitchFamily="34" charset="0"/>
              </a:rPr>
              <a:t>difreintiedig</a:t>
            </a:r>
          </a:p>
          <a:p>
            <a:pPr>
              <a:defRPr b="0" i="0"/>
            </a:pPr>
            <a:endParaRPr lang="en-GB" sz="600" dirty="0">
              <a:latin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 b="0" i="0"/>
            </a:pPr>
            <a:r>
              <a:rPr lang="1106" sz="2400" dirty="0">
                <a:latin typeface="Arial" panose="020B0604020202020204" pitchFamily="34" charset="0"/>
              </a:rPr>
              <a:t>Gallwn wybod pa ardaloedd sy’n </a:t>
            </a:r>
            <a:r>
              <a:rPr lang="1106" sz="2400" b="1" dirty="0">
                <a:latin typeface="Arial" panose="020B0604020202020204" pitchFamily="34" charset="0"/>
              </a:rPr>
              <a:t>fwy (neu’n llai)</a:t>
            </a:r>
            <a:r>
              <a:rPr lang="1106" sz="2400" dirty="0">
                <a:latin typeface="Arial" panose="020B0604020202020204" pitchFamily="34" charset="0"/>
              </a:rPr>
              <a:t> difreintiedig na rhai eraill, ond </a:t>
            </a:r>
            <a:r>
              <a:rPr lang="1106" sz="2400" b="1" dirty="0">
                <a:latin typeface="Arial" panose="020B0604020202020204" pitchFamily="34" charset="0"/>
              </a:rPr>
              <a:t>nid faint yn fwy neu’n llai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400" b="0" i="0" u="none" strike="noStrike" kern="1200" cap="none" spc="0" baseline="0" dirty="0">
              <a:solidFill>
                <a:srgbClr val="FF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52" y="227361"/>
            <a:ext cx="4793815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b="0" i="0"/>
            </a:pPr>
            <a:r>
              <a:rPr lang="1106" sz="3200" dirty="0">
                <a:latin typeface="Arial" panose="020B0604020202020204" pitchFamily="34" charset="0"/>
              </a:rPr>
              <a:t>Mae MALlC yn </a:t>
            </a:r>
            <a:r>
              <a:rPr lang="1106" sz="3200" dirty="0" smtClean="0">
                <a:latin typeface="Arial" panose="020B0604020202020204" pitchFamily="34" charset="0"/>
              </a:rPr>
              <a:t>gymharol</a:t>
            </a:r>
            <a:endParaRPr lang="1106" sz="3200" dirty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16" y="4419128"/>
            <a:ext cx="8491686" cy="11687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1680" y="606741"/>
            <a:ext cx="5875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sz="2400" dirty="0" smtClean="0">
                <a:latin typeface="Arial" panose="020B0604020202020204" pitchFamily="34" charset="0"/>
              </a:rPr>
              <a:t>Ystyried amddifadedd mewn </a:t>
            </a:r>
            <a:r>
              <a:rPr lang="en-GB" sz="2400" dirty="0" err="1" smtClean="0">
                <a:latin typeface="Arial" panose="020B0604020202020204" pitchFamily="34" charset="0"/>
              </a:rPr>
              <a:t>perthynas</a:t>
            </a:r>
            <a:r>
              <a:rPr lang="1106" sz="2400" dirty="0" smtClean="0">
                <a:latin typeface="Arial" panose="020B0604020202020204" pitchFamily="34" charset="0"/>
              </a:rPr>
              <a:t> â byw mewn cymuned ddiogel 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2037041"/>
          <a:ext cx="8496943" cy="4620976"/>
        </p:xfrm>
        <a:graphic>
          <a:graphicData uri="http://schemas.openxmlformats.org/drawingml/2006/table">
            <a:tbl>
              <a:tblPr firstRow="1" firstCol="1" bandRow="1"/>
              <a:tblGrid>
                <a:gridCol w="3885305">
                  <a:extLst>
                    <a:ext uri="{9D8B030D-6E8A-4147-A177-3AD203B41FA5}">
                      <a16:colId xmlns:a16="http://schemas.microsoft.com/office/drawing/2014/main" val="549574645"/>
                    </a:ext>
                  </a:extLst>
                </a:gridCol>
                <a:gridCol w="732006">
                  <a:extLst>
                    <a:ext uri="{9D8B030D-6E8A-4147-A177-3AD203B41FA5}">
                      <a16:colId xmlns:a16="http://schemas.microsoft.com/office/drawing/2014/main" val="3063966168"/>
                    </a:ext>
                  </a:extLst>
                </a:gridCol>
                <a:gridCol w="805207">
                  <a:extLst>
                    <a:ext uri="{9D8B030D-6E8A-4147-A177-3AD203B41FA5}">
                      <a16:colId xmlns:a16="http://schemas.microsoft.com/office/drawing/2014/main" val="3922236590"/>
                    </a:ext>
                  </a:extLst>
                </a:gridCol>
                <a:gridCol w="3074425">
                  <a:extLst>
                    <a:ext uri="{9D8B030D-6E8A-4147-A177-3AD203B41FA5}">
                      <a16:colId xmlns:a16="http://schemas.microsoft.com/office/drawing/2014/main" val="135757754"/>
                    </a:ext>
                  </a:extLst>
                </a:gridCol>
              </a:tblGrid>
              <a:tr h="4030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b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Diogelwch Cymunedol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b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2014</a:t>
                      </a:r>
                      <a:endParaRPr lang="1106" sz="1800" b="1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b="1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2019</a:t>
                      </a:r>
                      <a:endParaRPr lang="1106" sz="1800" b="1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b="1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Ffynhonnell data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724393"/>
                  </a:ext>
                </a:extLst>
              </a:tr>
              <a:tr h="806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Bwrgleriaeth a gofnodir gan yr heddlu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en-GB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 Swyddfa Gartref/Lluoedd Heddlu Cymru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595134"/>
                  </a:ext>
                </a:extLst>
              </a:tr>
              <a:tr h="806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Difrod troseddol a gofnodir gan yr heddlu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1106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441110"/>
                  </a:ext>
                </a:extLst>
              </a:tr>
              <a:tr h="5230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Lladrad a gofnodir gan yr heddlu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1106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8137905"/>
                  </a:ext>
                </a:extLst>
              </a:tr>
              <a:tr h="806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Troseddau treisgar a gofnodir gan yr heddlu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1106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948946"/>
                  </a:ext>
                </a:extLst>
              </a:tr>
              <a:tr h="4097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mddygiad </a:t>
                      </a: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gwrthgymdeithasol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endParaRPr lang="1106" sz="18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9327684"/>
                  </a:ext>
                </a:extLst>
              </a:tr>
              <a:tr h="8061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Tanau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 Swyddfa Gartref - System Cofnodi Digwyddiadau (IRS)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609617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07864"/>
            <a:ext cx="1076325" cy="142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4262" y="767893"/>
            <a:ext cx="112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2112849" y="687034"/>
            <a:ext cx="5003039" cy="83099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To consider deprivation relating to living in a safe community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9955" y="188640"/>
            <a:ext cx="1449735" cy="1923193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1"/>
          <p:cNvGraphicFramePr>
            <a:graphicFrameLocks noGrp="1"/>
          </p:cNvGraphicFramePr>
          <p:nvPr/>
        </p:nvGraphicFramePr>
        <p:xfrm>
          <a:off x="611559" y="2516575"/>
          <a:ext cx="7704860" cy="3478093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3244629">
                  <a:extLst>
                    <a:ext uri="{9D8B030D-6E8A-4147-A177-3AD203B41FA5}">
                      <a16:colId xmlns:a16="http://schemas.microsoft.com/office/drawing/2014/main" val="4098302706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116475321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4256418052"/>
                    </a:ext>
                  </a:extLst>
                </a:gridCol>
                <a:gridCol w="2948062">
                  <a:extLst>
                    <a:ext uri="{9D8B030D-6E8A-4147-A177-3AD203B41FA5}">
                      <a16:colId xmlns:a16="http://schemas.microsoft.com/office/drawing/2014/main" val="2500130853"/>
                    </a:ext>
                  </a:extLst>
                </a:gridCol>
              </a:tblGrid>
              <a:tr h="256032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Community Safety</a:t>
                      </a:r>
                      <a:endParaRPr lang="en-GB" sz="18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 2014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 2019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2019</a:t>
                      </a:r>
                      <a:r>
                        <a:rPr lang="en-GB" sz="1800" b="1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data source</a:t>
                      </a:r>
                      <a:endParaRPr lang="en-GB" sz="1800" b="1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645069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Police recorded burglary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kern="120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kern="120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kern="1200">
                        <a:solidFill>
                          <a:srgbClr val="000000"/>
                        </a:solidFill>
                        <a:latin typeface="Arial" pitchFamily="34"/>
                        <a:cs typeface="Arial" pitchFamily="34"/>
                      </a:endParaRPr>
                    </a:p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 pitchFamily="34"/>
                          <a:cs typeface="Arial" pitchFamily="34"/>
                        </a:rPr>
                        <a:t>Home Office/Welsh Police Forces</a:t>
                      </a:r>
                      <a:endParaRPr lang="en-GB" sz="18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67521"/>
                  </a:ext>
                </a:extLst>
              </a:tr>
              <a:tr h="512054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Police recorded criminal damage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9482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Police recorded theft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986369"/>
                  </a:ext>
                </a:extLst>
              </a:tr>
              <a:tr h="512054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Police recorded violent crime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762602"/>
                  </a:ext>
                </a:extLst>
              </a:tr>
              <a:tr h="634319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Anti-Social Behaviour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17640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Fire incidences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Home Office - Incident Recording System (IRS)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23526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7279" y="687034"/>
            <a:ext cx="107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3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369" y="1793630"/>
            <a:ext cx="3544984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awdurdodau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lleol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â'r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crynodiad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uchaf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yn y 10%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Casnewydd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(35.8%)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wedi'i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ddilyn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Flaenau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Gwent (27.7%).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gyfer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diogelwch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cymunedol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ardal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fach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fwyaf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Nghymru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Cathays 10,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nghanol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Dinas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Caerdydd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sy'n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cynnwys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Parc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Cathays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Pharc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Bute..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" y="386862"/>
            <a:ext cx="3959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Diogelwch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Cymunedol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1400" y="362244"/>
            <a:ext cx="306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Safety domain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6904" y="1806643"/>
            <a:ext cx="361188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local authorities with the highest concentration of areas in the most deprived 10% were Newport (35.8%) followed by Blaenau Gwent (27.7%).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ts val="24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deprived small area in Wales was Cathays 10, in Cardiff city centre, which includes Cathays Park and Bute Park</a:t>
            </a:r>
            <a:r>
              <a:rPr lang="en-GB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4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109" y="1145839"/>
            <a:ext cx="3776527" cy="1426513"/>
          </a:xfrm>
        </p:spPr>
        <p:txBody>
          <a:bodyPr>
            <a:noAutofit/>
          </a:bodyPr>
          <a:lstStyle/>
          <a:p>
            <a:pPr algn="l"/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Amgylchedd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Ffisegol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Roedd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pocedi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uchel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ninasoedd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mawr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de-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ddwyrain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Cymru ac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o'u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hamgylch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ac, 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raddau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llai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nghymoedd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 de.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cyfan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roedd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lefelau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yn is yn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awdurdodau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lleol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Gogledd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Cymru.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91109" y="3646658"/>
            <a:ext cx="396999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Physical Environment domain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There were pockets of high deprivation in and around the large cities in South East Wales and, to a lesser extent, the South Wales valleys. On the whole, deprivation levels were lower in the North Wales local authorities. 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985" y="251792"/>
            <a:ext cx="4985015" cy="581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1630" y="332656"/>
            <a:ext cx="6042919" cy="1189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b="0" i="0"/>
            </a:pPr>
            <a:r>
              <a:rPr lang="1106" sz="2400" dirty="0" smtClean="0">
                <a:latin typeface="Arial" panose="020B0604020202020204" pitchFamily="34" charset="0"/>
              </a:rPr>
              <a:t>Mesur ffactorau yn yr ardal leol a allai effeithio ar les neu ansawdd bywyd y bobl sy’n byw mewn ardal.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23529" y="1886682"/>
          <a:ext cx="8496944" cy="4796440"/>
        </p:xfrm>
        <a:graphic>
          <a:graphicData uri="http://schemas.openxmlformats.org/drawingml/2006/table">
            <a:tbl>
              <a:tblPr firstRow="1" firstCol="1" bandRow="1"/>
              <a:tblGrid>
                <a:gridCol w="3602694">
                  <a:extLst>
                    <a:ext uri="{9D8B030D-6E8A-4147-A177-3AD203B41FA5}">
                      <a16:colId xmlns:a16="http://schemas.microsoft.com/office/drawing/2014/main" val="3880919928"/>
                    </a:ext>
                  </a:extLst>
                </a:gridCol>
                <a:gridCol w="758655">
                  <a:extLst>
                    <a:ext uri="{9D8B030D-6E8A-4147-A177-3AD203B41FA5}">
                      <a16:colId xmlns:a16="http://schemas.microsoft.com/office/drawing/2014/main" val="3668970810"/>
                    </a:ext>
                  </a:extLst>
                </a:gridCol>
                <a:gridCol w="682791">
                  <a:extLst>
                    <a:ext uri="{9D8B030D-6E8A-4147-A177-3AD203B41FA5}">
                      <a16:colId xmlns:a16="http://schemas.microsoft.com/office/drawing/2014/main" val="2756964432"/>
                    </a:ext>
                  </a:extLst>
                </a:gridCol>
                <a:gridCol w="3452804">
                  <a:extLst>
                    <a:ext uri="{9D8B030D-6E8A-4147-A177-3AD203B41FA5}">
                      <a16:colId xmlns:a16="http://schemas.microsoft.com/office/drawing/2014/main" val="2479007661"/>
                    </a:ext>
                  </a:extLst>
                </a:gridCol>
              </a:tblGrid>
              <a:tr h="4126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b="1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Yr Amgylchedd Ffisegol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b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</a:t>
                      </a:r>
                      <a:endParaRPr lang="1106" sz="1800" b="1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b="1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</a:t>
                      </a:r>
                      <a:endParaRPr lang="1106" sz="1800" b="1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b="1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Ffynhonnell data 2019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318553"/>
                  </a:ext>
                </a:extLst>
              </a:tr>
              <a:tr h="8252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Sgôr Aelwydydd sydd mewn Perygl o Lifogydd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Cyfoeth Naturiol Cymru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930770"/>
                  </a:ext>
                </a:extLst>
              </a:tr>
              <a:tr h="116851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Sgôr ansawdd aer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b="0" i="0"/>
                      </a:pP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Adran yr Amgylchedd, Bwyd a Materion Gwledig (DEFRA), Amcangyfrifon Poblogaeth Ardaloedd Bach yr </a:t>
                      </a:r>
                      <a:r>
                        <a:rPr lang="en-GB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SYG</a:t>
                      </a:r>
                      <a:endParaRPr lang="1106" sz="1800" dirty="0" smtClean="0"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840928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Sgôr mannau gwyrdd naturiol hygyrch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dirty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b="0" i="0"/>
                      </a:pP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Arolwg Ordnans (OS)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 b="0" i="0"/>
                      </a:pPr>
                      <a:r>
                        <a:rPr lang="1106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Sefydliad Ymchwil, Data a Methodoleg Gymdeithasol ac Economaidd Cymru (</a:t>
                      </a:r>
                      <a:r>
                        <a:rPr lang="1106" sz="1800" dirty="0" smtClean="0"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WISERD)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5025797"/>
                  </a:ext>
                </a:extLst>
              </a:tr>
              <a:tr h="123789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Agosrwydd at Safleoedd Gwaredu Gwastraff a Safleoedd Diwydiannol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Nac ydy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Aft>
                          <a:spcPct val="0"/>
                        </a:spcAft>
                        <a:defRPr b="0" i="0"/>
                      </a:pPr>
                      <a:r>
                        <a:rPr lang="1106" sz="1800" kern="1200" dirty="0" smtClean="0">
                          <a:solidFill>
                            <a:srgbClr val="80808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Amherthnasol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03974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27330"/>
            <a:ext cx="1209675" cy="1466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7954" y="488752"/>
            <a:ext cx="1122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47667" y="332658"/>
            <a:ext cx="6030852" cy="120033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To measure factors in the local area that may impact on the wellbeing or quality of life of those living in an area.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1524" y="194245"/>
            <a:ext cx="1368152" cy="1616906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4" name="Table 1"/>
          <p:cNvGraphicFramePr>
            <a:graphicFrameLocks noGrp="1"/>
          </p:cNvGraphicFramePr>
          <p:nvPr/>
        </p:nvGraphicFramePr>
        <p:xfrm>
          <a:off x="576428" y="2060847"/>
          <a:ext cx="8064896" cy="4279382"/>
        </p:xfrm>
        <a:graphic>
          <a:graphicData uri="http://schemas.openxmlformats.org/drawingml/2006/table">
            <a:tbl>
              <a:tblPr firstRow="1" firstCol="1" bandRow="1">
                <a:effectLst/>
              </a:tblPr>
              <a:tblGrid>
                <a:gridCol w="3419508">
                  <a:extLst>
                    <a:ext uri="{9D8B030D-6E8A-4147-A177-3AD203B41FA5}">
                      <a16:colId xmlns:a16="http://schemas.microsoft.com/office/drawing/2014/main" val="336336906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656212498"/>
                    </a:ext>
                  </a:extLst>
                </a:gridCol>
                <a:gridCol w="648071">
                  <a:extLst>
                    <a:ext uri="{9D8B030D-6E8A-4147-A177-3AD203B41FA5}">
                      <a16:colId xmlns:a16="http://schemas.microsoft.com/office/drawing/2014/main" val="2936648622"/>
                    </a:ext>
                  </a:extLst>
                </a:gridCol>
                <a:gridCol w="3277237">
                  <a:extLst>
                    <a:ext uri="{9D8B030D-6E8A-4147-A177-3AD203B41FA5}">
                      <a16:colId xmlns:a16="http://schemas.microsoft.com/office/drawing/2014/main" val="410391576"/>
                    </a:ext>
                  </a:extLst>
                </a:gridCol>
              </a:tblGrid>
              <a:tr h="398797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Physical Environment</a:t>
                      </a:r>
                      <a:endParaRPr lang="en-GB" sz="18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2014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2019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2019 data source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701289"/>
                  </a:ext>
                </a:extLst>
              </a:tr>
              <a:tr h="524627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Households at Risk of Flooding Score</a:t>
                      </a:r>
                      <a:endParaRPr lang="en-GB" sz="18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Natural Resources Wales (NRW)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41964"/>
                  </a:ext>
                </a:extLst>
              </a:tr>
              <a:tr h="804772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Air Quality Score</a:t>
                      </a:r>
                      <a:endParaRPr lang="en-GB" sz="18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Department</a:t>
                      </a:r>
                      <a:r>
                        <a:rPr lang="en-GB" sz="1800" baseline="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 for Environment, Food &amp; Rural Affairs (DEFRA), ONS Small Area Population Estimates</a:t>
                      </a: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18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255816"/>
                  </a:ext>
                </a:extLst>
              </a:tr>
              <a:tr h="881006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Accessible Natural Green Space Score</a:t>
                      </a:r>
                      <a:endParaRPr lang="en-GB" sz="18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Ordnance Survey (OS)</a:t>
                      </a:r>
                      <a:r>
                        <a:rPr lang="en-GB" sz="1800">
                          <a:latin typeface="Arial" pitchFamily="34"/>
                          <a:cs typeface="Arial" pitchFamily="34"/>
                        </a:rPr>
                        <a:t>,</a:t>
                      </a:r>
                      <a:r>
                        <a:rPr lang="en-GB" sz="1800" baseline="0">
                          <a:latin typeface="Arial" pitchFamily="34"/>
                          <a:cs typeface="Arial" pitchFamily="34"/>
                        </a:rPr>
                        <a:t> </a:t>
                      </a:r>
                      <a:endParaRPr lang="en-GB" sz="1800">
                        <a:latin typeface="Arial" pitchFamily="34"/>
                        <a:cs typeface="Arial" pitchFamily="34"/>
                      </a:endParaRP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800">
                          <a:latin typeface="Arial" pitchFamily="34"/>
                          <a:cs typeface="Arial" pitchFamily="34"/>
                        </a:rPr>
                        <a:t>Wales Institute of Social &amp; Economic Research, Data &amp; Methods (</a:t>
                      </a:r>
                      <a:r>
                        <a:rPr lang="en-GB" sz="1800"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WISERD)</a:t>
                      </a:r>
                    </a:p>
                    <a:p>
                      <a:pPr marL="0" marR="0" lvl="0" indent="0" algn="l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en-GB" sz="18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294840"/>
                  </a:ext>
                </a:extLst>
              </a:tr>
              <a:tr h="576062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Proximity to waste disposal and industrial sites</a:t>
                      </a:r>
                      <a:endParaRPr lang="en-GB" sz="18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Yes</a:t>
                      </a:r>
                      <a:endParaRPr lang="en-GB" sz="18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80808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No</a:t>
                      </a:r>
                      <a:endParaRPr lang="en-GB" sz="1800">
                        <a:latin typeface="Arial" pitchFamily="34"/>
                        <a:ea typeface="Times New Roman" pitchFamily="18"/>
                        <a:cs typeface="Arial" pitchFamily="34"/>
                      </a:endParaRP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algn="l" defTabSz="914400" rtl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808080"/>
                          </a:solidFill>
                          <a:latin typeface="Arial" pitchFamily="34"/>
                          <a:ea typeface="Times New Roman" pitchFamily="18"/>
                          <a:cs typeface="Arial" pitchFamily="34"/>
                        </a:rPr>
                        <a:t>N/A</a:t>
                      </a:r>
                    </a:p>
                  </a:txBody>
                  <a:tcPr marL="68580" marR="68580" marT="0" marB="0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21644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70029" y="332658"/>
            <a:ext cx="1076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9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61" y="182799"/>
            <a:ext cx="3737971" cy="1143000"/>
          </a:xfrm>
        </p:spPr>
        <p:txBody>
          <a:bodyPr>
            <a:normAutofit/>
          </a:bodyPr>
          <a:lstStyle/>
          <a:p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Amgylchedd</a:t>
            </a:r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Ffisegol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821" y="1593485"/>
            <a:ext cx="415859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awdurdodau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lleol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â'r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crynodiadau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uchaf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yn y 10%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Casnewydd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(43.2%)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Chaerdydd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(43.0%).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llaw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arall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Flaenau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Gwent, Conwy, Ynys Môn, Sir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Benfro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Wrecsam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unrhyw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ardaloedd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yn y 10%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mwyaf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amgylchedd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ffisegol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ardal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fach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fwyaf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difreintiedig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Nghymru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oedd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Penylan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Nghaerdydd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ardal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gwmpas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gerddi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Waterloo 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rhan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Heol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Casnewydd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892040" y="1593485"/>
            <a:ext cx="425196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local authorities with the highest concentration of areas in the most deprived 10% were Newport (43.2%) and Cardiff (43.0%).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Blaenau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Gwent, Conwy, Isle of Anglesey, Pembrokeshire and Wrexham had no areas in the most deprived 10%. </a:t>
            </a:r>
          </a:p>
          <a:p>
            <a:pPr marL="342900" lvl="0" indent="-342900"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deprived small area in Wales was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Penylan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in Cardiff, the area around Waterloo Gardens and part of Newport Road</a:t>
            </a:r>
            <a:r>
              <a:rPr lang="en-GB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38928" y="310735"/>
            <a:ext cx="3860692" cy="887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Physical Environment domain</a:t>
            </a:r>
            <a:endParaRPr lang="en-GB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1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9536" y="1055684"/>
            <a:ext cx="416887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Ewch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dudalennau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MALlC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llyw.cymru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/mallc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ganlyniadau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mwy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manwl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gwybodaeth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dechnegol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chanllawiau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Mae data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safle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dangosyddion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MALlC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gael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i'w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lawrlwytho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StatsCymru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GB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Mae'r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wefan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mapio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rhyngweithiol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yn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darparu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cyfleuster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chwilio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cod post a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phroffiliau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amddifadedd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gyfer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amrywiaeth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fathau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ardaloedd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83715" y="285618"/>
            <a:ext cx="47099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Eisiau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dysgu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mwy</a:t>
            </a:r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1665" y="840865"/>
            <a:ext cx="455233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GB" sz="2400" dirty="0" smtClean="0"/>
              <a:t>The </a:t>
            </a:r>
            <a:r>
              <a:rPr lang="en-GB" sz="2400" dirty="0" smtClean="0">
                <a:hlinkClick r:id="rId5"/>
              </a:rPr>
              <a:t>WIMD pages </a:t>
            </a:r>
            <a:r>
              <a:rPr lang="en-GB" sz="2400" dirty="0" err="1" smtClean="0">
                <a:hlinkClick r:id="rId5"/>
              </a:rPr>
              <a:t>gov.wales</a:t>
            </a:r>
            <a:r>
              <a:rPr lang="en-GB" sz="2400" dirty="0" smtClean="0">
                <a:hlinkClick r:id="rId5"/>
              </a:rPr>
              <a:t>/wimd </a:t>
            </a:r>
            <a:r>
              <a:rPr lang="en-GB" sz="2400" dirty="0" smtClean="0"/>
              <a:t>for more detailed results, technical information and guidance.</a:t>
            </a:r>
          </a:p>
          <a:p>
            <a:pPr marL="342900" indent="-342900">
              <a:spcAft>
                <a:spcPts val="1200"/>
              </a:spcAft>
              <a:buAutoNum type="arabicParenR"/>
            </a:pPr>
            <a:r>
              <a:rPr lang="en-GB" sz="2400" dirty="0" smtClean="0"/>
              <a:t>The </a:t>
            </a:r>
            <a:r>
              <a:rPr lang="en-GB" sz="2400" dirty="0" smtClean="0">
                <a:hlinkClick r:id="rId6"/>
              </a:rPr>
              <a:t>StatsWales website</a:t>
            </a:r>
            <a:r>
              <a:rPr lang="en-GB" sz="2400" dirty="0" smtClean="0"/>
              <a:t> for index and domain ranks and indicator data for a range of geography aggregations</a:t>
            </a:r>
          </a:p>
          <a:p>
            <a:pPr marL="342900" indent="-342900">
              <a:buAutoNum type="arabicParenR"/>
            </a:pPr>
            <a:r>
              <a:rPr lang="en-GB" sz="2400" dirty="0" smtClean="0"/>
              <a:t>The </a:t>
            </a:r>
            <a:r>
              <a:rPr lang="en-GB" sz="2400" dirty="0" smtClean="0">
                <a:hlinkClick r:id="rId7"/>
              </a:rPr>
              <a:t>WIMD interactive website wimd.gov.wales </a:t>
            </a:r>
            <a:r>
              <a:rPr lang="en-GB" sz="2400" dirty="0" smtClean="0"/>
              <a:t>to explore interactive maps and area analyses based on the WIMD 2019 Index and domain ranks</a:t>
            </a:r>
          </a:p>
          <a:p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26221" y="266436"/>
            <a:ext cx="45523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Want to find out more?</a:t>
            </a:r>
            <a:endParaRPr lang="en-GB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0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:\statshare\StatsBranding\Images-logos\banner.jp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13052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1"/>
          <p:cNvSpPr txBox="1">
            <a:spLocks noGrp="1"/>
          </p:cNvSpPr>
          <p:nvPr>
            <p:ph idx="1"/>
          </p:nvPr>
        </p:nvSpPr>
        <p:spPr>
          <a:xfrm>
            <a:off x="2000864" y="4929577"/>
            <a:ext cx="5142271" cy="1324746"/>
          </a:xfrm>
        </p:spPr>
        <p:txBody>
          <a:bodyPr anchorCtr="1">
            <a:normAutofit/>
          </a:bodyPr>
          <a:lstStyle/>
          <a:p>
            <a:pPr marL="0" lvl="0" indent="0" algn="ctr">
              <a:buNone/>
            </a:pPr>
            <a:r>
              <a:rPr lang="en-GB" dirty="0" err="1">
                <a:latin typeface="Arial" pitchFamily="34"/>
                <a:cs typeface="Arial" pitchFamily="34"/>
                <a:hlinkClick r:id="rId4"/>
              </a:rPr>
              <a:t>stats.inclusion@gov.wales</a:t>
            </a:r>
            <a:endParaRPr lang="en-GB" dirty="0">
              <a:latin typeface="Arial" pitchFamily="34"/>
              <a:cs typeface="Arial" pitchFamily="34"/>
            </a:endParaRPr>
          </a:p>
          <a:p>
            <a:pPr marL="0" lvl="0" indent="0" algn="ctr">
              <a:buNone/>
            </a:pPr>
            <a:endParaRPr lang="en-GB" dirty="0"/>
          </a:p>
          <a:p>
            <a:pPr lvl="0" algn="ctr"/>
            <a:endParaRPr lang="en-GB" dirty="0"/>
          </a:p>
        </p:txBody>
      </p:sp>
      <p:sp>
        <p:nvSpPr>
          <p:cNvPr id="4" name="TextBox 4"/>
          <p:cNvSpPr txBox="1"/>
          <p:nvPr/>
        </p:nvSpPr>
        <p:spPr>
          <a:xfrm>
            <a:off x="5014450" y="1955433"/>
            <a:ext cx="3293807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600" b="0" i="0" u="none" strike="noStrike" kern="1200" cap="none" spc="0" baseline="0" dirty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Contact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140541" y="3769370"/>
            <a:ext cx="7167716" cy="13247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/>
              <a:buNone/>
            </a:pPr>
            <a:r>
              <a:rPr lang="en-GB" dirty="0" err="1" smtClean="0">
                <a:latin typeface="Arial" pitchFamily="34"/>
                <a:cs typeface="Arial" pitchFamily="34"/>
                <a:hlinkClick r:id="rId5"/>
              </a:rPr>
              <a:t>ystadegau.cynhwysiant@llyw.cymru</a:t>
            </a:r>
            <a:endParaRPr lang="en-GB" dirty="0" smtClean="0">
              <a:latin typeface="Arial" pitchFamily="34"/>
              <a:cs typeface="Arial" pitchFamily="34"/>
            </a:endParaRPr>
          </a:p>
          <a:p>
            <a:pPr marL="0" indent="0" algn="ctr">
              <a:buFont typeface="Arial" pitchFamily="34"/>
              <a:buNone/>
            </a:pPr>
            <a:endParaRPr lang="en-GB" dirty="0" smtClean="0">
              <a:latin typeface="Arial" pitchFamily="34"/>
              <a:cs typeface="Arial" pitchFamily="34"/>
            </a:endParaRPr>
          </a:p>
          <a:p>
            <a:pPr marL="0" indent="0" algn="ctr">
              <a:buFont typeface="Arial" pitchFamily="34"/>
              <a:buNone/>
            </a:pPr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6" name="TextBox 4"/>
          <p:cNvSpPr txBox="1"/>
          <p:nvPr/>
        </p:nvSpPr>
        <p:spPr>
          <a:xfrm>
            <a:off x="1910925" y="1955434"/>
            <a:ext cx="3103525" cy="800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600" b="0" i="0" u="none" strike="noStrike" kern="1200" cap="none" spc="0" baseline="0" dirty="0" err="1" smtClean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Cyswllt</a:t>
            </a:r>
            <a:endParaRPr lang="en-GB" sz="4600" b="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03833" y="811296"/>
            <a:ext cx="8282353" cy="197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yw'r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diffyg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mynediad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gyfleoedd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adnoddau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gallem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disgwyl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yn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cymdeithas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Wyth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math (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o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amddifadedd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MALlC, wedi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pwysoli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ganlyn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316" y="131508"/>
            <a:ext cx="760394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Wyth</a:t>
            </a:r>
            <a:r>
              <a:rPr lang="en-GB" sz="36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math o </a:t>
            </a:r>
            <a:r>
              <a:rPr lang="en-GB" sz="36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amddifadedd</a:t>
            </a:r>
            <a:endParaRPr lang="en-GB" sz="360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145165" y="2497539"/>
            <a:ext cx="6612091" cy="4169812"/>
            <a:chOff x="948768" y="1750838"/>
            <a:chExt cx="7246463" cy="4870860"/>
          </a:xfrm>
        </p:grpSpPr>
        <p:sp>
          <p:nvSpPr>
            <p:cNvPr id="30" name="TextBox 29"/>
            <p:cNvSpPr txBox="1"/>
            <p:nvPr/>
          </p:nvSpPr>
          <p:spPr>
            <a:xfrm>
              <a:off x="1520455" y="3870126"/>
              <a:ext cx="715928" cy="43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22%</a:t>
              </a:r>
              <a:endParaRPr lang="en-GB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76083" y="3891056"/>
              <a:ext cx="806078" cy="43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22%</a:t>
              </a:r>
              <a:endParaRPr lang="en-GB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00575" y="3891056"/>
              <a:ext cx="668238" cy="43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15%</a:t>
              </a:r>
              <a:endParaRPr lang="en-GB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03779" y="3891056"/>
              <a:ext cx="640234" cy="43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14%</a:t>
              </a:r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86370" y="6190272"/>
              <a:ext cx="727343" cy="43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10%</a:t>
              </a:r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11400" y="6190272"/>
              <a:ext cx="584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7</a:t>
              </a:r>
              <a:r>
                <a:rPr lang="en-GB" dirty="0" smtClean="0"/>
                <a:t>%</a:t>
              </a:r>
              <a:endParaRPr lang="en-GB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69956" y="6190272"/>
              <a:ext cx="584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</a:t>
              </a:r>
              <a:r>
                <a:rPr lang="en-GB" dirty="0" smtClean="0"/>
                <a:t>%</a:t>
              </a:r>
              <a:endParaRPr lang="en-GB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94965" y="6190272"/>
              <a:ext cx="584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</a:t>
              </a:r>
              <a:r>
                <a:rPr lang="en-GB" dirty="0" smtClean="0"/>
                <a:t>%</a:t>
              </a:r>
              <a:endParaRPr lang="en-GB" dirty="0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8768" y="1750838"/>
              <a:ext cx="7246463" cy="2018110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7386" y="4361564"/>
              <a:ext cx="6168788" cy="19028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73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03833" y="810170"/>
            <a:ext cx="8282353" cy="197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Deprivation is the lack of access to opportunities and resources which we might expect in our society</a:t>
            </a:r>
            <a:endParaRPr lang="en-GB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Eight types (domains) of deprivation in WIMD, weighted as shown: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316" y="131508"/>
            <a:ext cx="7603940" cy="6463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Eight types of deprivation</a:t>
            </a:r>
            <a:endParaRPr lang="en-GB" sz="360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grpSp>
        <p:nvGrpSpPr>
          <p:cNvPr id="18" name="Group 17" descr="Diagram of domains and weight in WIMD"/>
          <p:cNvGrpSpPr/>
          <p:nvPr/>
        </p:nvGrpSpPr>
        <p:grpSpPr>
          <a:xfrm>
            <a:off x="1084521" y="2552375"/>
            <a:ext cx="6672735" cy="4169916"/>
            <a:chOff x="895350" y="1776506"/>
            <a:chExt cx="7353300" cy="4864103"/>
          </a:xfrm>
        </p:grpSpPr>
        <p:grpSp>
          <p:nvGrpSpPr>
            <p:cNvPr id="19" name="Group 18"/>
            <p:cNvGrpSpPr/>
            <p:nvPr/>
          </p:nvGrpSpPr>
          <p:grpSpPr>
            <a:xfrm>
              <a:off x="895350" y="1776506"/>
              <a:ext cx="7353300" cy="4563600"/>
              <a:chOff x="895350" y="1776506"/>
              <a:chExt cx="7353300" cy="456360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5350" y="1776506"/>
                <a:ext cx="7353300" cy="211455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47825" y="4473206"/>
                <a:ext cx="5848350" cy="1866900"/>
              </a:xfrm>
              <a:prstGeom prst="rect">
                <a:avLst/>
              </a:prstGeom>
            </p:spPr>
          </p:pic>
        </p:grpSp>
        <p:sp>
          <p:nvSpPr>
            <p:cNvPr id="20" name="TextBox 19"/>
            <p:cNvSpPr txBox="1"/>
            <p:nvPr/>
          </p:nvSpPr>
          <p:spPr>
            <a:xfrm>
              <a:off x="1520455" y="3891056"/>
              <a:ext cx="715926" cy="450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22%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76083" y="3891056"/>
              <a:ext cx="672372" cy="450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22%</a:t>
              </a:r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00575" y="3891056"/>
              <a:ext cx="712680" cy="450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15%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03780" y="3880590"/>
              <a:ext cx="644850" cy="450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14%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48338" y="6183592"/>
              <a:ext cx="719652" cy="450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10%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41753" y="6190272"/>
              <a:ext cx="584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7</a:t>
              </a:r>
              <a:r>
                <a:rPr lang="en-GB" dirty="0" smtClean="0"/>
                <a:t>%</a:t>
              </a:r>
              <a:endParaRPr lang="en-GB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00309" y="6190272"/>
              <a:ext cx="5847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</a:t>
              </a:r>
              <a:r>
                <a:rPr lang="en-GB" dirty="0" smtClean="0"/>
                <a:t>%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25318" y="6190272"/>
              <a:ext cx="629169" cy="450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5</a:t>
              </a:r>
              <a:r>
                <a:rPr lang="en-GB" dirty="0" smtClean="0"/>
                <a:t>%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403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738" y="1198674"/>
            <a:ext cx="4225160" cy="51719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9654" y="203697"/>
            <a:ext cx="4225159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Overall Index</a:t>
            </a:r>
            <a:endParaRPr lang="en-GB" sz="440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3" y="1198673"/>
            <a:ext cx="4740166" cy="52862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573" y="203697"/>
            <a:ext cx="4740164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0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Mynegai</a:t>
            </a:r>
            <a:r>
              <a:rPr lang="en-GB" sz="4000" dirty="0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 </a:t>
            </a:r>
            <a:r>
              <a:rPr lang="en-GB" sz="4000" dirty="0" err="1" smtClean="0">
                <a:solidFill>
                  <a:srgbClr val="000000"/>
                </a:solidFill>
                <a:latin typeface="Arial" pitchFamily="34"/>
                <a:cs typeface="Arial" pitchFamily="34"/>
              </a:rPr>
              <a:t>Cyffredinol</a:t>
            </a:r>
            <a:endParaRPr lang="en-GB" sz="4000" i="0" u="none" strike="noStrike" kern="1200" cap="none" spc="0" baseline="0" dirty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1005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metadata xmlns="http://www.objective.com/ecm/document/metadata/FF3C5B18883D4E21973B57C2EEED7FD1" version="1.0.0">
  <systemFields>
    <field name="Objective-Id">
      <value order="0">A28372872</value>
    </field>
    <field name="Objective-Title">
      <value order="0">WIMD 2019 Summary Results Bilingual</value>
    </field>
    <field name="Objective-Description">
      <value order="0"/>
    </field>
    <field name="Objective-CreationStamp">
      <value order="0">2019-12-09T10:01:18Z</value>
    </field>
    <field name="Objective-IsApproved">
      <value order="0">false</value>
    </field>
    <field name="Objective-IsPublished">
      <value order="0">true</value>
    </field>
    <field name="Objective-DatePublished">
      <value order="0">2019-12-16T12:32:59Z</value>
    </field>
    <field name="Objective-ModificationStamp">
      <value order="0">2019-12-16T12:32:59Z</value>
    </field>
    <field name="Objective-Owner">
      <value order="0">Clifford, Scott (KAS)</value>
    </field>
    <field name="Objective-Path">
      <value order="0">Objective Global Folder:Business File Plan:Health &amp; Social Services (HSS):Health &amp; Social Services (HSS) - KAS - Chief Statistician:1 - Save:Education &amp; Public Services Statistics:3. Social Justice Statistics:Poverty and Deprivation Statistics:WIMD:Welsh Index of Multiple Deprivation - Published Outputs - 2016 - 2020:Final material for WIMD 2019</value>
    </field>
    <field name="Objective-Parent">
      <value order="0">Final material for WIMD 2019</value>
    </field>
    <field name="Objective-State">
      <value order="0">Published</value>
    </field>
    <field name="Objective-VersionId">
      <value order="0">vA56689129</value>
    </field>
    <field name="Objective-Version">
      <value order="0">6.0</value>
    </field>
    <field name="Objective-VersionNumber">
      <value order="0">8</value>
    </field>
    <field name="Objective-VersionComment">
      <value order="0"/>
    </field>
    <field name="Objective-FileNumber">
      <value order="0">qA1307342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Language">
        <value order="0">English (eng)</value>
      </field>
      <field name="Objective-Date Acquired">
        <value order="0">2019-12-09T00:00:00Z</value>
      </field>
      <field name="Objective-What to Keep">
        <value order="0">No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Props1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4868</Words>
  <Application>Microsoft Office PowerPoint</Application>
  <PresentationFormat>On-screen Show (4:3)</PresentationFormat>
  <Paragraphs>784</Paragraphs>
  <Slides>68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7" baseType="lpstr">
      <vt:lpstr>ＭＳ Ｐゴシック</vt:lpstr>
      <vt:lpstr>Arial</vt:lpstr>
      <vt:lpstr>Calibri</vt:lpstr>
      <vt:lpstr>Century Gothic</vt:lpstr>
      <vt:lpstr>Courier New</vt:lpstr>
      <vt:lpstr>Segoe UI Symbol</vt:lpstr>
      <vt:lpstr>Symbol</vt:lpstr>
      <vt:lpstr>Times New Roman</vt:lpstr>
      <vt:lpstr>Office Theme</vt:lpstr>
      <vt:lpstr>PowerPoint Presentation</vt:lpstr>
      <vt:lpstr>Outline</vt:lpstr>
      <vt:lpstr>What is WIMD?</vt:lpstr>
      <vt:lpstr>What is WIMD?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Digwyddiadau yn arwain at MALlC 2019</vt:lpstr>
      <vt:lpstr>Events in the lead up to WIMD 2019</vt:lpstr>
      <vt:lpstr>Changes for WIMD 2019</vt:lpstr>
      <vt:lpstr>Dangosyddion newydd</vt:lpstr>
      <vt:lpstr>New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Dadansoddiad yn ôl awdurdod lleol</vt:lpstr>
      <vt:lpstr>Local authority analysis</vt:lpstr>
      <vt:lpstr>PowerPoint Presentation</vt:lpstr>
      <vt:lpstr>PowerPoint Presentation</vt:lpstr>
      <vt:lpstr>Ardaloedd bach o amddifadedd hirsefydlog </vt:lpstr>
      <vt:lpstr>Small areas of deep-rooted deprivation</vt:lpstr>
      <vt:lpstr>PowerPoint Presentation</vt:lpstr>
      <vt:lpstr>Small areas of Deep-Rooted Deprivation</vt:lpstr>
      <vt:lpstr>Maes Incwm  Roedd pocedi o amddifadedd incwm uchel yng nghymoedd a dinasoedd mawr y De, ac mewn rhai trefi arfordirol yn y Gogledd</vt:lpstr>
      <vt:lpstr>PowerPoint Presentation</vt:lpstr>
      <vt:lpstr>PowerPoint Presentation</vt:lpstr>
      <vt:lpstr>Maes Incwm</vt:lpstr>
      <vt:lpstr>Income domain</vt:lpstr>
      <vt:lpstr>Maes Cyflogaeth  Roedd pocedi o amddifadedd cyflogaeth uchel yng nghymoedd a dinasoedd mawr y De, ac mewn rhai trefi arfordirol yn y Gogledd. </vt:lpstr>
      <vt:lpstr>PowerPoint Presentation</vt:lpstr>
      <vt:lpstr>PowerPoint Presentation</vt:lpstr>
      <vt:lpstr>Maes Cyflogaeth</vt:lpstr>
      <vt:lpstr>Employment domain</vt:lpstr>
      <vt:lpstr>Maes Iechyd  Roedd pocedi o amddifadedd uchel yng nghymoedd y de a'r dinasoedd mawr, ac mewn rhai trefi ar yr arfordir ac ar y ffin yn y gogledd</vt:lpstr>
      <vt:lpstr>PowerPoint Presentation</vt:lpstr>
      <vt:lpstr>PowerPoint Presentation</vt:lpstr>
      <vt:lpstr>Maes Iechyd</vt:lpstr>
      <vt:lpstr>Maes Addysg  Mae patrymau cyffredinol amddifadedd addysgol ym MALlC 2019 yn debyg i'r rhai ar gyfer MALlC 2014</vt:lpstr>
      <vt:lpstr>PowerPoint Presentation</vt:lpstr>
      <vt:lpstr>PowerPoint Presentation</vt:lpstr>
      <vt:lpstr>Maes Addysg</vt:lpstr>
      <vt:lpstr>Maes Mynediad i Wasanaethau  Roedd amddifadedd uchel yn gyffredin ledled ardaloedd gwledig Cymru. Roedd rhai pocedi o amddifadedd i’w cael hefyd yn agos at ardaloedd trefol mawr. </vt:lpstr>
      <vt:lpstr>PowerPoint Presentation</vt:lpstr>
      <vt:lpstr>PowerPoint Presentation</vt:lpstr>
      <vt:lpstr>Access to Services</vt:lpstr>
      <vt:lpstr>Maes Tai  Roedd pocedi o amddifadedd uchel o ran tai yn ninasoedd a chymoedd y De, yn ogystal ag yn y Gorllewin a’r Gogledd</vt:lpstr>
      <vt:lpstr>PowerPoint Presentation</vt:lpstr>
      <vt:lpstr>PowerPoint Presentation</vt:lpstr>
      <vt:lpstr>Maes Tai</vt:lpstr>
      <vt:lpstr>Maes Diogelwch Cymunedol  Roedd pocedi o amddifadedd uchel yng nghymoedd y de, y dinasoedd mawr yn y de, ac yn y trefi ar yr arfordir ac ar y ffin yn y gogledd. </vt:lpstr>
      <vt:lpstr>PowerPoint Presentation</vt:lpstr>
      <vt:lpstr>PowerPoint Presentation</vt:lpstr>
      <vt:lpstr>PowerPoint Presentation</vt:lpstr>
      <vt:lpstr>Maes yr Amgylchedd Ffisegol  Roedd pocedi o amddifadedd uchel yn ninasoedd mawr de-ddwyrain Cymru ac o'u hamgylch ac, i raddau llai, yng nghymoedd y de. Ar y cyfan, roedd lefelau amddifadedd yn is yn awdurdodau lleol Gogledd Cymru. </vt:lpstr>
      <vt:lpstr>PowerPoint Presentation</vt:lpstr>
      <vt:lpstr>PowerPoint Presentation</vt:lpstr>
      <vt:lpstr>Maes yr Amgylchedd Ffisegol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2019-12-16T12:32:26Z</dcterms:created>
  <dcterms:modified xsi:type="dcterms:W3CDTF">2019-12-17T14:43:55Z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A28372872</vt:lpwstr>
  </property>
  <property fmtid="{D5CDD505-2E9C-101B-9397-08002B2CF9AE}" pid="4" name="Objective-Title">
    <vt:lpwstr>WIMD 2019 Summary Results Bilingual</vt:lpwstr>
  </property>
  <property fmtid="{D5CDD505-2E9C-101B-9397-08002B2CF9AE}" pid="5" name="Objective-Description">
    <vt:lpwstr/>
  </property>
  <property fmtid="{D5CDD505-2E9C-101B-9397-08002B2CF9AE}" pid="6" name="Objective-CreationStamp">
    <vt:filetime>2019-12-09T10:01:26Z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2019-12-16T12:32:59Z</vt:filetime>
  </property>
  <property fmtid="{D5CDD505-2E9C-101B-9397-08002B2CF9AE}" pid="10" name="Objective-ModificationStamp">
    <vt:filetime>2019-12-16T12:32:59Z</vt:filetime>
  </property>
  <property fmtid="{D5CDD505-2E9C-101B-9397-08002B2CF9AE}" pid="11" name="Objective-Owner">
    <vt:lpwstr>Clifford, Scott (KAS)</vt:lpwstr>
  </property>
  <property fmtid="{D5CDD505-2E9C-101B-9397-08002B2CF9AE}" pid="12" name="Objective-Path">
    <vt:lpwstr>Objective Global Folder:Business File Plan:Health &amp; Social Services (HSS):Health &amp; Social Services (HSS) - KAS - Chief Statistician:1 - Save:Education &amp; Public Services Statistics:3. Social Justice Statistics:Poverty and Deprivation Statistics:WIMD:Welsh </vt:lpwstr>
  </property>
  <property fmtid="{D5CDD505-2E9C-101B-9397-08002B2CF9AE}" pid="13" name="Objective-Parent">
    <vt:lpwstr>Final material for WIMD 2019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vA56689129</vt:lpwstr>
  </property>
  <property fmtid="{D5CDD505-2E9C-101B-9397-08002B2CF9AE}" pid="16" name="Objective-Version">
    <vt:lpwstr>6.0</vt:lpwstr>
  </property>
  <property fmtid="{D5CDD505-2E9C-101B-9397-08002B2CF9AE}" pid="17" name="Objective-VersionNumber">
    <vt:r8>8</vt:r8>
  </property>
  <property fmtid="{D5CDD505-2E9C-101B-9397-08002B2CF9AE}" pid="18" name="Objective-VersionComment">
    <vt:lpwstr/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Language">
    <vt:lpwstr>English (eng)</vt:lpwstr>
  </property>
  <property fmtid="{D5CDD505-2E9C-101B-9397-08002B2CF9AE}" pid="23" name="Objective-Date Acquired">
    <vt:filetime>2019-12-09T00:00:00Z</vt:filetime>
  </property>
  <property fmtid="{D5CDD505-2E9C-101B-9397-08002B2CF9AE}" pid="24" name="Objective-What to Keep">
    <vt:lpwstr>No</vt:lpwstr>
  </property>
  <property fmtid="{D5CDD505-2E9C-101B-9397-08002B2CF9AE}" pid="25" name="Objective-Official Translation">
    <vt:lpwstr/>
  </property>
  <property fmtid="{D5CDD505-2E9C-101B-9397-08002B2CF9AE}" pid="26" name="Objective-Connect Creator">
    <vt:lpwstr/>
  </property>
  <property fmtid="{D5CDD505-2E9C-101B-9397-08002B2CF9AE}" pid="27" name="Objective-Comment">
    <vt:lpwstr/>
  </property>
</Properties>
</file>